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Clear Sans Bold" panose="020B0604020202020204" charset="0"/>
      <p:regular r:id="rId36"/>
    </p:embeddedFont>
    <p:embeddedFont>
      <p:font typeface="HK Grotesk Bold" panose="020B0604020202020204" charset="0"/>
      <p:regular r:id="rId37"/>
    </p:embeddedFont>
    <p:embeddedFont>
      <p:font typeface="HK Grotesk Light" panose="020B0604020202020204" charset="0"/>
      <p:regular r:id="rId38"/>
    </p:embeddedFont>
    <p:embeddedFont>
      <p:font typeface="HK Grotesk Light Bold" panose="020B0604020202020204" charset="0"/>
      <p:regular r:id="rId39"/>
    </p:embeddedFont>
    <p:embeddedFont>
      <p:font typeface="HK Grotesk Medium" panose="020B0604020202020204" charset="0"/>
      <p:regular r:id="rId40"/>
    </p:embeddedFont>
    <p:embeddedFont>
      <p:font typeface="HK Grotesk Medium Bold" panose="020B0604020202020204" charset="0"/>
      <p:regular r:id="rId41"/>
    </p:embeddedFont>
    <p:embeddedFont>
      <p:font typeface="Open Sans" panose="020B0606030504020204" pitchFamily="34" charset="0"/>
      <p:regular r:id="rId42"/>
      <p:bold r:id="rId43"/>
      <p:italic r:id="rId44"/>
      <p:boldItalic r:id="rId45"/>
    </p:embeddedFont>
    <p:embeddedFont>
      <p:font typeface="Open Sans Bold" panose="020B0806030504020204" charset="0"/>
      <p:regular r:id="rId46"/>
    </p:embeddedFont>
    <p:embeddedFont>
      <p:font typeface="Open Sans Bold Italics" panose="020B0604020202020204" charset="0"/>
      <p:regular r:id="rId47"/>
    </p:embeddedFont>
    <p:embeddedFont>
      <p:font typeface="Open Sans Light" panose="020B0306030504020204" pitchFamily="3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38397" autoAdjust="0"/>
  </p:normalViewPr>
  <p:slideViewPr>
    <p:cSldViewPr>
      <p:cViewPr varScale="1">
        <p:scale>
          <a:sx n="16" d="100"/>
          <a:sy n="16" d="100"/>
        </p:scale>
        <p:origin x="2274"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55"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B595F-A11F-438E-9A39-5B5B8D8A9DC0}" type="datetimeFigureOut">
              <a:rPr lang="it-IT" smtClean="0"/>
              <a:t>01/06/2022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86D1A-3233-408B-8900-D564B7510470}" type="slidenum">
              <a:rPr lang="it-IT" smtClean="0"/>
              <a:t>‹N›</a:t>
            </a:fld>
            <a:endParaRPr lang="it-IT"/>
          </a:p>
        </p:txBody>
      </p:sp>
    </p:spTree>
    <p:extLst>
      <p:ext uri="{BB962C8B-B14F-4D97-AF65-F5344CB8AC3E}">
        <p14:creationId xmlns:p14="http://schemas.microsoft.com/office/powerpoint/2010/main" val="206433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start off by considering the walk-though to understand what we done so far to get to the final system architecture.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So here is the starting point, all we knew was that we had to develop a one-to-many local network in which the central node is intended to be the trainer’s device and the wearables as peripheral devices. Another important feature is that we also wanted the workout monitoring sessions to be in real-time.</a:t>
            </a:r>
            <a:endParaRPr lang="it-IT" dirty="0"/>
          </a:p>
        </p:txBody>
      </p:sp>
      <p:sp>
        <p:nvSpPr>
          <p:cNvPr id="4" name="Segnaposto numero diapositiva 3"/>
          <p:cNvSpPr>
            <a:spLocks noGrp="1"/>
          </p:cNvSpPr>
          <p:nvPr>
            <p:ph type="sldNum" sz="quarter" idx="5"/>
          </p:nvPr>
        </p:nvSpPr>
        <p:spPr/>
        <p:txBody>
          <a:bodyPr/>
          <a:lstStyle/>
          <a:p>
            <a:fld id="{E4486D1A-3233-408B-8900-D564B7510470}" type="slidenum">
              <a:rPr lang="it-IT" smtClean="0"/>
              <a:t>9</a:t>
            </a:fld>
            <a:endParaRPr lang="it-IT"/>
          </a:p>
        </p:txBody>
      </p:sp>
    </p:spTree>
    <p:extLst>
      <p:ext uri="{BB962C8B-B14F-4D97-AF65-F5344CB8AC3E}">
        <p14:creationId xmlns:p14="http://schemas.microsoft.com/office/powerpoint/2010/main" val="2185755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4486D1A-3233-408B-8900-D564B7510470}" type="slidenum">
              <a:rPr lang="it-IT" smtClean="0"/>
              <a:t>22</a:t>
            </a:fld>
            <a:endParaRPr lang="it-IT"/>
          </a:p>
        </p:txBody>
      </p:sp>
    </p:spTree>
    <p:extLst>
      <p:ext uri="{BB962C8B-B14F-4D97-AF65-F5344CB8AC3E}">
        <p14:creationId xmlns:p14="http://schemas.microsoft.com/office/powerpoint/2010/main" val="369896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in the middle there’s been preliminary work we made on the available literature about the state-of-the-art techniques for connecting devices, that took us a while but was fundamental to understand which would have been the best choice for building our network infrastructure.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identified 3 main approaches of low-power communication technologies, from the most suitable one to the least, and are listed below: the nearby connection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by Google, the BLE and the Wi-Fi Direct.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4486D1A-3233-408B-8900-D564B7510470}" type="slidenum">
              <a:rPr lang="it-IT" smtClean="0"/>
              <a:t>10</a:t>
            </a:fld>
            <a:endParaRPr lang="it-IT"/>
          </a:p>
        </p:txBody>
      </p:sp>
    </p:spTree>
    <p:extLst>
      <p:ext uri="{BB962C8B-B14F-4D97-AF65-F5344CB8AC3E}">
        <p14:creationId xmlns:p14="http://schemas.microsoft.com/office/powerpoint/2010/main" val="387620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identified the three main possibilities, we had to figure out which one to use, so we started analyzing them one by one, highlighting the biggest benefits and drawbacks applied to our applications’ use cases.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4486D1A-3233-408B-8900-D564B7510470}" type="slidenum">
              <a:rPr lang="it-IT" smtClean="0"/>
              <a:t>11</a:t>
            </a:fld>
            <a:endParaRPr lang="it-IT"/>
          </a:p>
        </p:txBody>
      </p:sp>
    </p:spTree>
    <p:extLst>
      <p:ext uri="{BB962C8B-B14F-4D97-AF65-F5344CB8AC3E}">
        <p14:creationId xmlns:p14="http://schemas.microsoft.com/office/powerpoint/2010/main" val="108237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has been our first option for a number of reasons: in fact, it’s the most recent technology and it represent the way to go in all those scenarios where you want to connect and communicate between devices without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Simple: as it abstracts away the complexity of managing the connection-related aspects, allowing developers to focus on the application logic.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Versatile: enables upgrading the bandwidth/throughput of a connection by switching between the radios whenever it makes sense</a:t>
            </a:r>
            <a:endParaRPr lang="it-IT" dirty="0"/>
          </a:p>
        </p:txBody>
      </p:sp>
      <p:sp>
        <p:nvSpPr>
          <p:cNvPr id="4" name="Segnaposto numero diapositiva 3"/>
          <p:cNvSpPr>
            <a:spLocks noGrp="1"/>
          </p:cNvSpPr>
          <p:nvPr>
            <p:ph type="sldNum" sz="quarter" idx="5"/>
          </p:nvPr>
        </p:nvSpPr>
        <p:spPr/>
        <p:txBody>
          <a:bodyPr/>
          <a:lstStyle/>
          <a:p>
            <a:fld id="{E4486D1A-3233-408B-8900-D564B7510470}" type="slidenum">
              <a:rPr lang="it-IT" smtClean="0"/>
              <a:t>12</a:t>
            </a:fld>
            <a:endParaRPr lang="it-IT"/>
          </a:p>
        </p:txBody>
      </p:sp>
    </p:spTree>
    <p:extLst>
      <p:ext uri="{BB962C8B-B14F-4D97-AF65-F5344CB8AC3E}">
        <p14:creationId xmlns:p14="http://schemas.microsoft.com/office/powerpoint/2010/main" val="131379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r>
              <a:rPr lang="it-IT" dirty="0"/>
              <a:t>Energy </a:t>
            </a:r>
            <a:r>
              <a:rPr lang="it-IT" dirty="0" err="1"/>
              <a:t>efficient</a:t>
            </a:r>
            <a:r>
              <a:rPr lang="it-IT" dirty="0"/>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is specifically designed for constrained devices that must deal with low energy consumption </a:t>
            </a:r>
          </a:p>
          <a:p>
            <a:pPr marL="171450" indent="-1714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Compatibility: Bluetooth is a must-have feature for almost every kind of device, wearable included and compatibility with Bluetooth LE could be cheaply added to devices which support Classic Bluetooth. </a:t>
            </a:r>
          </a:p>
          <a:p>
            <a:pPr marL="171450" indent="-1714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Reliability: the freedom to hop across frequency channels, the interference-free and fast advertising ensures a reliable connection even when moving around</a:t>
            </a:r>
          </a:p>
          <a:p>
            <a:pPr marL="171450" indent="-1714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Coverage: around 30m in real-life scenarios, that could be an issue for some use cases. Track and field real life scenario would require a little bit extra reachability</a:t>
            </a:r>
          </a:p>
          <a:p>
            <a:pPr marL="171450" indent="-1714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Usability: far from being considered a developer-friendly option, both for lack of documentation and demanding low-level code </a:t>
            </a:r>
          </a:p>
          <a:p>
            <a:pPr marL="171450" indent="-1714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Scalability: the maximum number of devices that can be paired via BLE to Android is dependent on the specific hardware</a:t>
            </a:r>
            <a:endParaRPr lang="it-IT" dirty="0"/>
          </a:p>
        </p:txBody>
      </p:sp>
      <p:sp>
        <p:nvSpPr>
          <p:cNvPr id="4" name="Segnaposto numero diapositiva 3"/>
          <p:cNvSpPr>
            <a:spLocks noGrp="1"/>
          </p:cNvSpPr>
          <p:nvPr>
            <p:ph type="sldNum" sz="quarter" idx="5"/>
          </p:nvPr>
        </p:nvSpPr>
        <p:spPr/>
        <p:txBody>
          <a:bodyPr/>
          <a:lstStyle/>
          <a:p>
            <a:fld id="{E4486D1A-3233-408B-8900-D564B7510470}" type="slidenum">
              <a:rPr lang="it-IT" smtClean="0"/>
              <a:t>13</a:t>
            </a:fld>
            <a:endParaRPr lang="it-IT"/>
          </a:p>
        </p:txBody>
      </p:sp>
    </p:spTree>
    <p:extLst>
      <p:ext uri="{BB962C8B-B14F-4D97-AF65-F5344CB8AC3E}">
        <p14:creationId xmlns:p14="http://schemas.microsoft.com/office/powerpoint/2010/main" val="83682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85750" indent="-2857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Faster: compared to Bluetooth it has a faster data transfer rate. The technology supports a transfer speed of up to 250 Mbps while the current version of Bluetooth has a transfer speed of up to 25 Mbps only. In our case, anyway, this does not represent a true advantage as we don’t need that much high data transfer rate.</a:t>
            </a:r>
          </a:p>
          <a:p>
            <a:pPr marL="171450" indent="-1714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High Coverage: theoretically around 200 meters, that would be interesting for our application as we address it to the Track and Field world where distances are in order of hundred of meters</a:t>
            </a:r>
          </a:p>
          <a:p>
            <a:pPr marL="171450" indent="-171450">
              <a:buFontTx/>
              <a:buChar char="-"/>
            </a:pPr>
            <a:r>
              <a:rPr lang="en-US" sz="1800" dirty="0">
                <a:effectLst/>
                <a:latin typeface="Calibri" panose="020F0502020204030204" pitchFamily="34" charset="0"/>
                <a:cs typeface="Times New Roman" panose="02020603050405020304" pitchFamily="18" charset="0"/>
              </a:rPr>
              <a:t>Power Consumption: faster DTR means lower energy efficiency</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we would end up shortening the battery of the wearable pretty fast </a:t>
            </a:r>
          </a:p>
          <a:p>
            <a:pPr marL="171450" indent="-1714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Connectivity: we found several user online claiming problems with connecting two or more devices from different manufacturers</a:t>
            </a:r>
            <a:endParaRPr lang="it-IT" dirty="0"/>
          </a:p>
        </p:txBody>
      </p:sp>
      <p:sp>
        <p:nvSpPr>
          <p:cNvPr id="4" name="Segnaposto numero diapositiva 3"/>
          <p:cNvSpPr>
            <a:spLocks noGrp="1"/>
          </p:cNvSpPr>
          <p:nvPr>
            <p:ph type="sldNum" sz="quarter" idx="5"/>
          </p:nvPr>
        </p:nvSpPr>
        <p:spPr/>
        <p:txBody>
          <a:bodyPr/>
          <a:lstStyle/>
          <a:p>
            <a:fld id="{E4486D1A-3233-408B-8900-D564B7510470}" type="slidenum">
              <a:rPr lang="it-IT" smtClean="0"/>
              <a:t>14</a:t>
            </a:fld>
            <a:endParaRPr lang="it-IT"/>
          </a:p>
        </p:txBody>
      </p:sp>
    </p:spTree>
    <p:extLst>
      <p:ext uri="{BB962C8B-B14F-4D97-AF65-F5344CB8AC3E}">
        <p14:creationId xmlns:p14="http://schemas.microsoft.com/office/powerpoint/2010/main" val="222107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So, we end up building the network onto the BLE GATT library, deploying from scratch the GATT server built in the trainer and the GATT client for athletes.</a:t>
            </a:r>
            <a:endParaRPr lang="it-IT"/>
          </a:p>
        </p:txBody>
      </p:sp>
      <p:sp>
        <p:nvSpPr>
          <p:cNvPr id="4" name="Segnaposto numero diapositiva 3"/>
          <p:cNvSpPr>
            <a:spLocks noGrp="1"/>
          </p:cNvSpPr>
          <p:nvPr>
            <p:ph type="sldNum" sz="quarter" idx="5"/>
          </p:nvPr>
        </p:nvSpPr>
        <p:spPr/>
        <p:txBody>
          <a:bodyPr/>
          <a:lstStyle/>
          <a:p>
            <a:fld id="{E4486D1A-3233-408B-8900-D564B7510470}" type="slidenum">
              <a:rPr lang="it-IT" smtClean="0"/>
              <a:t>16</a:t>
            </a:fld>
            <a:endParaRPr lang="it-IT"/>
          </a:p>
        </p:txBody>
      </p:sp>
    </p:spTree>
    <p:extLst>
      <p:ext uri="{BB962C8B-B14F-4D97-AF65-F5344CB8AC3E}">
        <p14:creationId xmlns:p14="http://schemas.microsoft.com/office/powerpoint/2010/main" val="237784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pace is defined in this formula on the right and it is described as the time needed for an athlete to run or walk across a given threshold in meters, for </a:t>
            </a:r>
            <a:r>
              <a:rPr lang="en-US" dirty="0" err="1"/>
              <a:t>ur</a:t>
            </a:r>
            <a:r>
              <a:rPr lang="en-US" dirty="0"/>
              <a:t> application we decided to use 100 meters, divided by the 100 meters itself. The pace gives us the </a:t>
            </a:r>
            <a:r>
              <a:rPr lang="en-US" dirty="0" err="1"/>
              <a:t>rithm</a:t>
            </a:r>
            <a:r>
              <a:rPr lang="en-US"/>
              <a:t> of the running or walking activity of the athlete that is strictly dependent on the athlete skills</a:t>
            </a:r>
            <a:endParaRPr lang="it-IT"/>
          </a:p>
        </p:txBody>
      </p:sp>
      <p:sp>
        <p:nvSpPr>
          <p:cNvPr id="4" name="Segnaposto numero diapositiva 3"/>
          <p:cNvSpPr>
            <a:spLocks noGrp="1"/>
          </p:cNvSpPr>
          <p:nvPr>
            <p:ph type="sldNum" sz="quarter" idx="5"/>
          </p:nvPr>
        </p:nvSpPr>
        <p:spPr/>
        <p:txBody>
          <a:bodyPr/>
          <a:lstStyle/>
          <a:p>
            <a:fld id="{E4486D1A-3233-408B-8900-D564B7510470}" type="slidenum">
              <a:rPr lang="it-IT" smtClean="0"/>
              <a:t>19</a:t>
            </a:fld>
            <a:endParaRPr lang="it-IT"/>
          </a:p>
        </p:txBody>
      </p:sp>
    </p:spTree>
    <p:extLst>
      <p:ext uri="{BB962C8B-B14F-4D97-AF65-F5344CB8AC3E}">
        <p14:creationId xmlns:p14="http://schemas.microsoft.com/office/powerpoint/2010/main" val="111164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4486D1A-3233-408B-8900-D564B7510470}" type="slidenum">
              <a:rPr lang="it-IT" smtClean="0"/>
              <a:t>20</a:t>
            </a:fld>
            <a:endParaRPr lang="it-IT"/>
          </a:p>
        </p:txBody>
      </p:sp>
    </p:spTree>
    <p:extLst>
      <p:ext uri="{BB962C8B-B14F-4D97-AF65-F5344CB8AC3E}">
        <p14:creationId xmlns:p14="http://schemas.microsoft.com/office/powerpoint/2010/main" val="183634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sv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3.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svg"/><Relationship Id="rId9" Type="http://schemas.openxmlformats.org/officeDocument/2006/relationships/image" Target="../media/image46.png"/><Relationship Id="rId1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51640" y="9229725"/>
            <a:ext cx="9184719" cy="386043"/>
          </a:xfrm>
          <a:prstGeom prst="rect">
            <a:avLst/>
          </a:prstGeom>
        </p:spPr>
        <p:txBody>
          <a:bodyPr lIns="0" tIns="0" rIns="0" bIns="0" rtlCol="0" anchor="t">
            <a:spAutoFit/>
          </a:bodyPr>
          <a:lstStyle/>
          <a:p>
            <a:pPr algn="ctr">
              <a:lnSpc>
                <a:spcPts val="3079"/>
              </a:lnSpc>
            </a:pPr>
            <a:r>
              <a:rPr lang="en-US" sz="2799" spc="55" dirty="0">
                <a:solidFill>
                  <a:srgbClr val="222222"/>
                </a:solidFill>
                <a:latin typeface="HK Grotesk Medium"/>
              </a:rPr>
              <a:t>Where every step counts</a:t>
            </a:r>
          </a:p>
        </p:txBody>
      </p:sp>
      <p:sp>
        <p:nvSpPr>
          <p:cNvPr id="3" name="TextBox 3"/>
          <p:cNvSpPr txBox="1"/>
          <p:nvPr/>
        </p:nvSpPr>
        <p:spPr>
          <a:xfrm>
            <a:off x="4551640" y="1057275"/>
            <a:ext cx="9184719" cy="405752"/>
          </a:xfrm>
          <a:prstGeom prst="rect">
            <a:avLst/>
          </a:prstGeom>
        </p:spPr>
        <p:txBody>
          <a:bodyPr lIns="0" tIns="0" rIns="0" bIns="0" rtlCol="0" anchor="t">
            <a:spAutoFit/>
          </a:bodyPr>
          <a:lstStyle/>
          <a:p>
            <a:pPr algn="ctr">
              <a:lnSpc>
                <a:spcPts val="3079"/>
              </a:lnSpc>
            </a:pPr>
            <a:r>
              <a:rPr lang="en-US" sz="2799" spc="55" dirty="0">
                <a:solidFill>
                  <a:srgbClr val="222222"/>
                </a:solidFill>
                <a:latin typeface="HK Grotesk Medium"/>
              </a:rPr>
              <a:t>Mobile and Social Sensing Systems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08090" y="2859015"/>
            <a:ext cx="5471821" cy="4568970"/>
          </a:xfrm>
          <a:prstGeom prst="rect">
            <a:avLst/>
          </a:prstGeom>
        </p:spPr>
      </p:pic>
      <p:sp>
        <p:nvSpPr>
          <p:cNvPr id="5" name="TextBox 5"/>
          <p:cNvSpPr txBox="1"/>
          <p:nvPr/>
        </p:nvSpPr>
        <p:spPr>
          <a:xfrm>
            <a:off x="825031" y="2675211"/>
            <a:ext cx="16637938" cy="2596288"/>
          </a:xfrm>
          <a:prstGeom prst="rect">
            <a:avLst/>
          </a:prstGeom>
        </p:spPr>
        <p:txBody>
          <a:bodyPr wrap="square" lIns="0" tIns="0" rIns="0" bIns="0" rtlCol="0" anchor="t">
            <a:spAutoFit/>
          </a:bodyPr>
          <a:lstStyle/>
          <a:p>
            <a:pPr algn="ctr">
              <a:lnSpc>
                <a:spcPts val="19800"/>
              </a:lnSpc>
            </a:pPr>
            <a:r>
              <a:rPr lang="en-US" sz="18000" dirty="0">
                <a:solidFill>
                  <a:srgbClr val="222222"/>
                </a:solidFill>
                <a:latin typeface="HK Grotesk Bold Bold"/>
              </a:rPr>
              <a:t>TRAIN AROUND</a:t>
            </a:r>
          </a:p>
        </p:txBody>
      </p:sp>
      <p:sp>
        <p:nvSpPr>
          <p:cNvPr id="6" name="TextBox 2">
            <a:extLst>
              <a:ext uri="{FF2B5EF4-FFF2-40B4-BE49-F238E27FC236}">
                <a16:creationId xmlns:a16="http://schemas.microsoft.com/office/drawing/2014/main" id="{CD305390-D314-E51B-8015-1065489619F9}"/>
              </a:ext>
            </a:extLst>
          </p:cNvPr>
          <p:cNvSpPr txBox="1"/>
          <p:nvPr/>
        </p:nvSpPr>
        <p:spPr>
          <a:xfrm>
            <a:off x="4551640" y="5322413"/>
            <a:ext cx="9184719" cy="1247008"/>
          </a:xfrm>
          <a:prstGeom prst="rect">
            <a:avLst/>
          </a:prstGeom>
        </p:spPr>
        <p:txBody>
          <a:bodyPr lIns="0" tIns="0" rIns="0" bIns="0" rtlCol="0" anchor="t">
            <a:spAutoFit/>
          </a:bodyPr>
          <a:lstStyle/>
          <a:p>
            <a:pPr algn="ctr">
              <a:lnSpc>
                <a:spcPts val="3079"/>
              </a:lnSpc>
            </a:pPr>
            <a:r>
              <a:rPr lang="en-US" sz="4000" spc="55" dirty="0">
                <a:solidFill>
                  <a:srgbClr val="222222"/>
                </a:solidFill>
                <a:latin typeface="HK Grotesk Medium"/>
              </a:rPr>
              <a:t>Monitoring Athletes Workout </a:t>
            </a:r>
          </a:p>
          <a:p>
            <a:pPr algn="ctr">
              <a:lnSpc>
                <a:spcPts val="3079"/>
              </a:lnSpc>
            </a:pPr>
            <a:endParaRPr lang="en-US" sz="4000" spc="55" dirty="0">
              <a:solidFill>
                <a:srgbClr val="222222"/>
              </a:solidFill>
              <a:latin typeface="HK Grotesk Medium"/>
            </a:endParaRPr>
          </a:p>
          <a:p>
            <a:pPr algn="ctr">
              <a:lnSpc>
                <a:spcPts val="3079"/>
              </a:lnSpc>
            </a:pPr>
            <a:r>
              <a:rPr lang="en-US" sz="4000" spc="55" dirty="0">
                <a:solidFill>
                  <a:srgbClr val="222222"/>
                </a:solidFill>
                <a:latin typeface="HK Grotesk Medium"/>
              </a:rPr>
              <a:t>Using a BLE Star Topology Network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1EF9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8249" y="1049148"/>
            <a:ext cx="2738498" cy="228664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537751" y="1049148"/>
            <a:ext cx="2738498" cy="2286646"/>
          </a:xfrm>
          <a:prstGeom prst="rect">
            <a:avLst/>
          </a:prstGeom>
        </p:spPr>
      </p:pic>
      <p:sp>
        <p:nvSpPr>
          <p:cNvPr id="4" name="AutoShape 4"/>
          <p:cNvSpPr/>
          <p:nvPr/>
        </p:nvSpPr>
        <p:spPr>
          <a:xfrm>
            <a:off x="0" y="4384942"/>
            <a:ext cx="18288000" cy="5902058"/>
          </a:xfrm>
          <a:prstGeom prst="rect">
            <a:avLst/>
          </a:prstGeom>
          <a:solidFill>
            <a:srgbClr val="FFFFFF"/>
          </a:solidFill>
        </p:spPr>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733148" y="697215"/>
            <a:ext cx="2393673" cy="2703327"/>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93213" y="2048878"/>
            <a:ext cx="1638849" cy="1638849"/>
          </a:xfrm>
          <a:prstGeom prst="rect">
            <a:avLst/>
          </a:prstGeom>
        </p:spPr>
      </p:pic>
      <p:grpSp>
        <p:nvGrpSpPr>
          <p:cNvPr id="7" name="Group 7"/>
          <p:cNvGrpSpPr/>
          <p:nvPr/>
        </p:nvGrpSpPr>
        <p:grpSpPr>
          <a:xfrm>
            <a:off x="1236908" y="5906342"/>
            <a:ext cx="3584742" cy="1640856"/>
            <a:chOff x="0" y="0"/>
            <a:chExt cx="4779656" cy="2187808"/>
          </a:xfrm>
        </p:grpSpPr>
        <p:sp>
          <p:nvSpPr>
            <p:cNvPr id="8" name="TextBox 8"/>
            <p:cNvSpPr txBox="1"/>
            <p:nvPr/>
          </p:nvSpPr>
          <p:spPr>
            <a:xfrm>
              <a:off x="0" y="1660055"/>
              <a:ext cx="4779656" cy="527753"/>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Nearby Connection API</a:t>
              </a:r>
            </a:p>
          </p:txBody>
        </p:sp>
        <p:sp>
          <p:nvSpPr>
            <p:cNvPr id="9" name="TextBox 9"/>
            <p:cNvSpPr txBox="1"/>
            <p:nvPr/>
          </p:nvSpPr>
          <p:spPr>
            <a:xfrm>
              <a:off x="0" y="104775"/>
              <a:ext cx="4779656" cy="1104435"/>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01</a:t>
              </a:r>
            </a:p>
          </p:txBody>
        </p:sp>
      </p:grpSp>
      <p:pic>
        <p:nvPicPr>
          <p:cNvPr id="10" name="Picture 10"/>
          <p:cNvPicPr>
            <a:picLocks noChangeAspect="1"/>
          </p:cNvPicPr>
          <p:nvPr/>
        </p:nvPicPr>
        <p:blipFill>
          <a:blip r:embed="rId9"/>
          <a:srcRect/>
          <a:stretch>
            <a:fillRect/>
          </a:stretch>
        </p:blipFill>
        <p:spPr>
          <a:xfrm>
            <a:off x="2421282" y="5853767"/>
            <a:ext cx="2787222" cy="884568"/>
          </a:xfrm>
          <a:prstGeom prst="rect">
            <a:avLst/>
          </a:prstGeom>
        </p:spPr>
      </p:pic>
      <p:grpSp>
        <p:nvGrpSpPr>
          <p:cNvPr id="11" name="Group 11"/>
          <p:cNvGrpSpPr/>
          <p:nvPr/>
        </p:nvGrpSpPr>
        <p:grpSpPr>
          <a:xfrm>
            <a:off x="7498168" y="5906342"/>
            <a:ext cx="3584742" cy="1640856"/>
            <a:chOff x="0" y="0"/>
            <a:chExt cx="4779656" cy="2187808"/>
          </a:xfrm>
        </p:grpSpPr>
        <p:sp>
          <p:nvSpPr>
            <p:cNvPr id="12" name="TextBox 12"/>
            <p:cNvSpPr txBox="1"/>
            <p:nvPr/>
          </p:nvSpPr>
          <p:spPr>
            <a:xfrm>
              <a:off x="0" y="1660055"/>
              <a:ext cx="4779656" cy="527753"/>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Bluetooth Low Energy</a:t>
              </a:r>
            </a:p>
          </p:txBody>
        </p:sp>
        <p:sp>
          <p:nvSpPr>
            <p:cNvPr id="13" name="TextBox 13"/>
            <p:cNvSpPr txBox="1"/>
            <p:nvPr/>
          </p:nvSpPr>
          <p:spPr>
            <a:xfrm>
              <a:off x="0" y="104775"/>
              <a:ext cx="4779656" cy="1104435"/>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02</a:t>
              </a:r>
            </a:p>
          </p:txBody>
        </p:sp>
      </p:grpSp>
      <p:pic>
        <p:nvPicPr>
          <p:cNvPr id="14" name="Picture 14"/>
          <p:cNvPicPr>
            <a:picLocks noChangeAspect="1"/>
          </p:cNvPicPr>
          <p:nvPr/>
        </p:nvPicPr>
        <p:blipFill>
          <a:blip r:embed="rId10"/>
          <a:srcRect l="1155" r="1155"/>
          <a:stretch>
            <a:fillRect/>
          </a:stretch>
        </p:blipFill>
        <p:spPr>
          <a:xfrm>
            <a:off x="9144000" y="5736939"/>
            <a:ext cx="1092381" cy="1118223"/>
          </a:xfrm>
          <a:prstGeom prst="rect">
            <a:avLst/>
          </a:prstGeom>
        </p:spPr>
      </p:pic>
      <p:grpSp>
        <p:nvGrpSpPr>
          <p:cNvPr id="15" name="Group 15"/>
          <p:cNvGrpSpPr/>
          <p:nvPr/>
        </p:nvGrpSpPr>
        <p:grpSpPr>
          <a:xfrm>
            <a:off x="13674558" y="5917906"/>
            <a:ext cx="3584742" cy="1640856"/>
            <a:chOff x="0" y="0"/>
            <a:chExt cx="4779656" cy="2187808"/>
          </a:xfrm>
        </p:grpSpPr>
        <p:sp>
          <p:nvSpPr>
            <p:cNvPr id="16" name="TextBox 16"/>
            <p:cNvSpPr txBox="1"/>
            <p:nvPr/>
          </p:nvSpPr>
          <p:spPr>
            <a:xfrm>
              <a:off x="0" y="1660055"/>
              <a:ext cx="4779656" cy="527753"/>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Wi-Fi Direct</a:t>
              </a:r>
            </a:p>
          </p:txBody>
        </p:sp>
        <p:sp>
          <p:nvSpPr>
            <p:cNvPr id="17" name="TextBox 17"/>
            <p:cNvSpPr txBox="1"/>
            <p:nvPr/>
          </p:nvSpPr>
          <p:spPr>
            <a:xfrm>
              <a:off x="0" y="104775"/>
              <a:ext cx="4779656" cy="1104435"/>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03</a:t>
              </a:r>
            </a:p>
          </p:txBody>
        </p:sp>
      </p:grpSp>
      <p:pic>
        <p:nvPicPr>
          <p:cNvPr id="18" name="Picture 18"/>
          <p:cNvPicPr>
            <a:picLocks noChangeAspect="1"/>
          </p:cNvPicPr>
          <p:nvPr/>
        </p:nvPicPr>
        <p:blipFill>
          <a:blip r:embed="rId11"/>
          <a:srcRect/>
          <a:stretch>
            <a:fillRect/>
          </a:stretch>
        </p:blipFill>
        <p:spPr>
          <a:xfrm>
            <a:off x="14661115" y="5595934"/>
            <a:ext cx="2224696" cy="1400234"/>
          </a:xfrm>
          <a:prstGeom prst="rect">
            <a:avLst/>
          </a:prstGeom>
        </p:spPr>
      </p:pic>
      <p:sp>
        <p:nvSpPr>
          <p:cNvPr id="19" name="TextBox 19"/>
          <p:cNvSpPr txBox="1"/>
          <p:nvPr/>
        </p:nvSpPr>
        <p:spPr>
          <a:xfrm>
            <a:off x="5575761" y="1980468"/>
            <a:ext cx="10721219" cy="632798"/>
          </a:xfrm>
          <a:prstGeom prst="rect">
            <a:avLst/>
          </a:prstGeom>
        </p:spPr>
        <p:txBody>
          <a:bodyPr lIns="0" tIns="0" rIns="0" bIns="0" rtlCol="0" anchor="t">
            <a:spAutoFit/>
          </a:bodyPr>
          <a:lstStyle/>
          <a:p>
            <a:pPr>
              <a:lnSpc>
                <a:spcPts val="4663"/>
              </a:lnSpc>
            </a:pPr>
            <a:r>
              <a:rPr lang="en-US" sz="4663">
                <a:solidFill>
                  <a:srgbClr val="222222"/>
                </a:solidFill>
                <a:latin typeface="HK Grotesk Bold"/>
              </a:rPr>
              <a:t>Preliminary work on available literature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20" t="682" r="420"/>
          <a:stretch>
            <a:fillRect/>
          </a:stretch>
        </p:blipFill>
        <p:spPr>
          <a:xfrm>
            <a:off x="0" y="838191"/>
            <a:ext cx="18507336" cy="9448809"/>
          </a:xfrm>
          <a:prstGeom prst="rect">
            <a:avLst/>
          </a:prstGeom>
        </p:spPr>
      </p:pic>
      <p:sp>
        <p:nvSpPr>
          <p:cNvPr id="3" name="TextBox 3"/>
          <p:cNvSpPr txBox="1"/>
          <p:nvPr/>
        </p:nvSpPr>
        <p:spPr>
          <a:xfrm>
            <a:off x="5586264" y="-16087"/>
            <a:ext cx="7115473"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Which one to choose?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1EF91"/>
        </a:solidFill>
        <a:effectLst/>
      </p:bgPr>
    </p:bg>
    <p:spTree>
      <p:nvGrpSpPr>
        <p:cNvPr id="1" name=""/>
        <p:cNvGrpSpPr/>
        <p:nvPr/>
      </p:nvGrpSpPr>
      <p:grpSpPr>
        <a:xfrm>
          <a:off x="0" y="0"/>
          <a:ext cx="0" cy="0"/>
          <a:chOff x="0" y="0"/>
          <a:chExt cx="0" cy="0"/>
        </a:xfrm>
      </p:grpSpPr>
      <p:sp>
        <p:nvSpPr>
          <p:cNvPr id="2" name="AutoShape 2"/>
          <p:cNvSpPr/>
          <p:nvPr/>
        </p:nvSpPr>
        <p:spPr>
          <a:xfrm>
            <a:off x="0" y="0"/>
            <a:ext cx="10948670" cy="10287000"/>
          </a:xfrm>
          <a:prstGeom prst="rect">
            <a:avLst/>
          </a:prstGeom>
          <a:solidFill>
            <a:srgbClr val="FFFFFF"/>
          </a:solidFill>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921706" y="3086100"/>
            <a:ext cx="5337594" cy="4114800"/>
          </a:xfrm>
          <a:prstGeom prst="rect">
            <a:avLst/>
          </a:prstGeom>
        </p:spPr>
      </p:pic>
      <p:pic>
        <p:nvPicPr>
          <p:cNvPr id="4" name="Picture 4"/>
          <p:cNvPicPr>
            <a:picLocks noChangeAspect="1"/>
          </p:cNvPicPr>
          <p:nvPr/>
        </p:nvPicPr>
        <p:blipFill>
          <a:blip r:embed="rId5"/>
          <a:srcRect/>
          <a:stretch>
            <a:fillRect/>
          </a:stretch>
        </p:blipFill>
        <p:spPr>
          <a:xfrm>
            <a:off x="3050579" y="369082"/>
            <a:ext cx="4156838" cy="1319236"/>
          </a:xfrm>
          <a:prstGeom prst="rect">
            <a:avLst/>
          </a:prstGeom>
        </p:spPr>
      </p:pic>
      <p:sp>
        <p:nvSpPr>
          <p:cNvPr id="5" name="TextBox 5"/>
          <p:cNvSpPr txBox="1"/>
          <p:nvPr/>
        </p:nvSpPr>
        <p:spPr>
          <a:xfrm>
            <a:off x="1028700" y="2799963"/>
            <a:ext cx="1740261" cy="657999"/>
          </a:xfrm>
          <a:prstGeom prst="rect">
            <a:avLst/>
          </a:prstGeom>
        </p:spPr>
        <p:txBody>
          <a:bodyPr lIns="0" tIns="0" rIns="0" bIns="0" rtlCol="0" anchor="t">
            <a:spAutoFit/>
          </a:bodyPr>
          <a:lstStyle/>
          <a:p>
            <a:pPr>
              <a:lnSpc>
                <a:spcPts val="4905"/>
              </a:lnSpc>
            </a:pPr>
            <a:r>
              <a:rPr lang="en-US" sz="4905">
                <a:solidFill>
                  <a:srgbClr val="008037"/>
                </a:solidFill>
                <a:latin typeface="HK Grotesk Bold Bold"/>
              </a:rPr>
              <a:t>PROS</a:t>
            </a:r>
          </a:p>
        </p:txBody>
      </p:sp>
      <p:sp>
        <p:nvSpPr>
          <p:cNvPr id="6" name="TextBox 6"/>
          <p:cNvSpPr txBox="1"/>
          <p:nvPr/>
        </p:nvSpPr>
        <p:spPr>
          <a:xfrm>
            <a:off x="7430422" y="2799963"/>
            <a:ext cx="1740261" cy="657999"/>
          </a:xfrm>
          <a:prstGeom prst="rect">
            <a:avLst/>
          </a:prstGeom>
        </p:spPr>
        <p:txBody>
          <a:bodyPr lIns="0" tIns="0" rIns="0" bIns="0" rtlCol="0" anchor="t">
            <a:spAutoFit/>
          </a:bodyPr>
          <a:lstStyle/>
          <a:p>
            <a:pPr>
              <a:lnSpc>
                <a:spcPts val="4905"/>
              </a:lnSpc>
            </a:pPr>
            <a:r>
              <a:rPr lang="en-US" sz="4905">
                <a:solidFill>
                  <a:srgbClr val="FF1616"/>
                </a:solidFill>
                <a:latin typeface="HK Grotesk Bold Bold"/>
              </a:rPr>
              <a:t>CONS</a:t>
            </a:r>
          </a:p>
        </p:txBody>
      </p:sp>
      <p:sp>
        <p:nvSpPr>
          <p:cNvPr id="7" name="TextBox 7"/>
          <p:cNvSpPr txBox="1"/>
          <p:nvPr/>
        </p:nvSpPr>
        <p:spPr>
          <a:xfrm>
            <a:off x="469162" y="4302789"/>
            <a:ext cx="2888306" cy="1951501"/>
          </a:xfrm>
          <a:prstGeom prst="rect">
            <a:avLst/>
          </a:prstGeom>
        </p:spPr>
        <p:txBody>
          <a:bodyPr lIns="0" tIns="0" rIns="0" bIns="0" rtlCol="0" anchor="t">
            <a:spAutoFit/>
          </a:bodyPr>
          <a:lstStyle/>
          <a:p>
            <a:pPr algn="ctr">
              <a:lnSpc>
                <a:spcPts val="5267"/>
              </a:lnSpc>
            </a:pPr>
            <a:r>
              <a:rPr lang="en-US" sz="3762">
                <a:solidFill>
                  <a:srgbClr val="222222"/>
                </a:solidFill>
                <a:latin typeface="Open Sans Light"/>
              </a:rPr>
              <a:t>- Simple</a:t>
            </a:r>
          </a:p>
          <a:p>
            <a:pPr algn="ctr">
              <a:lnSpc>
                <a:spcPts val="5267"/>
              </a:lnSpc>
            </a:pPr>
            <a:endParaRPr lang="en-US" sz="3762">
              <a:solidFill>
                <a:srgbClr val="222222"/>
              </a:solidFill>
              <a:latin typeface="Open Sans Light"/>
            </a:endParaRPr>
          </a:p>
          <a:p>
            <a:pPr algn="ctr">
              <a:lnSpc>
                <a:spcPts val="5267"/>
              </a:lnSpc>
            </a:pPr>
            <a:endParaRPr lang="en-US" sz="3762">
              <a:solidFill>
                <a:srgbClr val="222222"/>
              </a:solidFill>
              <a:latin typeface="Open Sans Light"/>
            </a:endParaRPr>
          </a:p>
        </p:txBody>
      </p:sp>
      <p:sp>
        <p:nvSpPr>
          <p:cNvPr id="8" name="TextBox 8"/>
          <p:cNvSpPr txBox="1"/>
          <p:nvPr/>
        </p:nvSpPr>
        <p:spPr>
          <a:xfrm>
            <a:off x="2148550" y="822757"/>
            <a:ext cx="620411" cy="634269"/>
          </a:xfrm>
          <a:prstGeom prst="rect">
            <a:avLst/>
          </a:prstGeom>
        </p:spPr>
        <p:txBody>
          <a:bodyPr lIns="0" tIns="0" rIns="0" bIns="0" rtlCol="0" anchor="t">
            <a:spAutoFit/>
          </a:bodyPr>
          <a:lstStyle/>
          <a:p>
            <a:pPr>
              <a:lnSpc>
                <a:spcPts val="4748"/>
              </a:lnSpc>
            </a:pPr>
            <a:r>
              <a:rPr lang="en-US" sz="4748">
                <a:solidFill>
                  <a:srgbClr val="000000"/>
                </a:solidFill>
                <a:latin typeface="HK Grotesk Bold Bold"/>
              </a:rPr>
              <a:t>1.</a:t>
            </a:r>
          </a:p>
        </p:txBody>
      </p:sp>
      <p:sp>
        <p:nvSpPr>
          <p:cNvPr id="9" name="TextBox 9"/>
          <p:cNvSpPr txBox="1"/>
          <p:nvPr/>
        </p:nvSpPr>
        <p:spPr>
          <a:xfrm>
            <a:off x="689913" y="5511195"/>
            <a:ext cx="2917275" cy="646430"/>
          </a:xfrm>
          <a:prstGeom prst="rect">
            <a:avLst/>
          </a:prstGeom>
        </p:spPr>
        <p:txBody>
          <a:bodyPr lIns="0" tIns="0" rIns="0" bIns="0" rtlCol="0" anchor="t">
            <a:spAutoFit/>
          </a:bodyPr>
          <a:lstStyle/>
          <a:p>
            <a:pPr algn="ctr">
              <a:lnSpc>
                <a:spcPts val="5319"/>
              </a:lnSpc>
            </a:pPr>
            <a:r>
              <a:rPr lang="en-US" sz="3799">
                <a:solidFill>
                  <a:srgbClr val="222222"/>
                </a:solidFill>
                <a:latin typeface="Open Sans Light"/>
              </a:rPr>
              <a:t>- Versatile</a:t>
            </a:r>
          </a:p>
        </p:txBody>
      </p:sp>
      <p:sp>
        <p:nvSpPr>
          <p:cNvPr id="10" name="TextBox 10"/>
          <p:cNvSpPr txBox="1"/>
          <p:nvPr/>
        </p:nvSpPr>
        <p:spPr>
          <a:xfrm>
            <a:off x="689913" y="6829093"/>
            <a:ext cx="4439085" cy="656922"/>
          </a:xfrm>
          <a:prstGeom prst="rect">
            <a:avLst/>
          </a:prstGeom>
        </p:spPr>
        <p:txBody>
          <a:bodyPr lIns="0" tIns="0" rIns="0" bIns="0" rtlCol="0" anchor="t">
            <a:spAutoFit/>
          </a:bodyPr>
          <a:lstStyle/>
          <a:p>
            <a:pPr algn="ctr">
              <a:lnSpc>
                <a:spcPts val="5417"/>
              </a:lnSpc>
            </a:pPr>
            <a:r>
              <a:rPr lang="en-US" sz="3869">
                <a:solidFill>
                  <a:srgbClr val="222222"/>
                </a:solidFill>
                <a:latin typeface="Open Sans Light"/>
              </a:rPr>
              <a:t>- Energy-efficient</a:t>
            </a:r>
          </a:p>
        </p:txBody>
      </p:sp>
      <p:sp>
        <p:nvSpPr>
          <p:cNvPr id="11" name="TextBox 11"/>
          <p:cNvSpPr txBox="1"/>
          <p:nvPr/>
        </p:nvSpPr>
        <p:spPr>
          <a:xfrm>
            <a:off x="7207417" y="4293264"/>
            <a:ext cx="3347191" cy="646430"/>
          </a:xfrm>
          <a:prstGeom prst="rect">
            <a:avLst/>
          </a:prstGeom>
        </p:spPr>
        <p:txBody>
          <a:bodyPr lIns="0" tIns="0" rIns="0" bIns="0" rtlCol="0" anchor="t">
            <a:spAutoFit/>
          </a:bodyPr>
          <a:lstStyle/>
          <a:p>
            <a:pPr algn="ctr">
              <a:lnSpc>
                <a:spcPts val="5319"/>
              </a:lnSpc>
            </a:pPr>
            <a:r>
              <a:rPr lang="en-US" sz="3799">
                <a:solidFill>
                  <a:srgbClr val="222222"/>
                </a:solidFill>
                <a:latin typeface="Open Sans Light"/>
              </a:rPr>
              <a:t>- Compatibility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1EF91"/>
        </a:solidFill>
        <a:effectLst/>
      </p:bgPr>
    </p:bg>
    <p:spTree>
      <p:nvGrpSpPr>
        <p:cNvPr id="1" name=""/>
        <p:cNvGrpSpPr/>
        <p:nvPr/>
      </p:nvGrpSpPr>
      <p:grpSpPr>
        <a:xfrm>
          <a:off x="0" y="0"/>
          <a:ext cx="0" cy="0"/>
          <a:chOff x="0" y="0"/>
          <a:chExt cx="0" cy="0"/>
        </a:xfrm>
      </p:grpSpPr>
      <p:sp>
        <p:nvSpPr>
          <p:cNvPr id="2" name="AutoShape 2"/>
          <p:cNvSpPr/>
          <p:nvPr/>
        </p:nvSpPr>
        <p:spPr>
          <a:xfrm>
            <a:off x="0" y="0"/>
            <a:ext cx="10970318" cy="10287000"/>
          </a:xfrm>
          <a:prstGeom prst="rect">
            <a:avLst/>
          </a:prstGeom>
          <a:solidFill>
            <a:srgbClr val="FFFFFF"/>
          </a:solidFill>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921706" y="3086100"/>
            <a:ext cx="5337594" cy="4114800"/>
          </a:xfrm>
          <a:prstGeom prst="rect">
            <a:avLst/>
          </a:prstGeom>
        </p:spPr>
      </p:pic>
      <p:pic>
        <p:nvPicPr>
          <p:cNvPr id="4" name="Picture 4"/>
          <p:cNvPicPr>
            <a:picLocks noChangeAspect="1"/>
          </p:cNvPicPr>
          <p:nvPr/>
        </p:nvPicPr>
        <p:blipFill>
          <a:blip r:embed="rId5"/>
          <a:srcRect/>
          <a:stretch>
            <a:fillRect/>
          </a:stretch>
        </p:blipFill>
        <p:spPr>
          <a:xfrm>
            <a:off x="4220655" y="120356"/>
            <a:ext cx="1816688" cy="1816688"/>
          </a:xfrm>
          <a:prstGeom prst="rect">
            <a:avLst/>
          </a:prstGeom>
        </p:spPr>
      </p:pic>
      <p:sp>
        <p:nvSpPr>
          <p:cNvPr id="5" name="TextBox 5"/>
          <p:cNvSpPr txBox="1"/>
          <p:nvPr/>
        </p:nvSpPr>
        <p:spPr>
          <a:xfrm>
            <a:off x="1028700" y="2799963"/>
            <a:ext cx="1740261" cy="657999"/>
          </a:xfrm>
          <a:prstGeom prst="rect">
            <a:avLst/>
          </a:prstGeom>
        </p:spPr>
        <p:txBody>
          <a:bodyPr lIns="0" tIns="0" rIns="0" bIns="0" rtlCol="0" anchor="t">
            <a:spAutoFit/>
          </a:bodyPr>
          <a:lstStyle/>
          <a:p>
            <a:pPr>
              <a:lnSpc>
                <a:spcPts val="4905"/>
              </a:lnSpc>
            </a:pPr>
            <a:r>
              <a:rPr lang="en-US" sz="4905">
                <a:solidFill>
                  <a:srgbClr val="008037"/>
                </a:solidFill>
                <a:latin typeface="HK Grotesk Bold Bold"/>
              </a:rPr>
              <a:t>PROS</a:t>
            </a:r>
          </a:p>
        </p:txBody>
      </p:sp>
      <p:sp>
        <p:nvSpPr>
          <p:cNvPr id="6" name="TextBox 6"/>
          <p:cNvSpPr txBox="1"/>
          <p:nvPr/>
        </p:nvSpPr>
        <p:spPr>
          <a:xfrm>
            <a:off x="7430422" y="2799963"/>
            <a:ext cx="1740261" cy="657999"/>
          </a:xfrm>
          <a:prstGeom prst="rect">
            <a:avLst/>
          </a:prstGeom>
        </p:spPr>
        <p:txBody>
          <a:bodyPr lIns="0" tIns="0" rIns="0" bIns="0" rtlCol="0" anchor="t">
            <a:spAutoFit/>
          </a:bodyPr>
          <a:lstStyle/>
          <a:p>
            <a:pPr>
              <a:lnSpc>
                <a:spcPts val="4905"/>
              </a:lnSpc>
            </a:pPr>
            <a:r>
              <a:rPr lang="en-US" sz="4905">
                <a:solidFill>
                  <a:srgbClr val="FF1616"/>
                </a:solidFill>
                <a:latin typeface="HK Grotesk Bold Bold"/>
              </a:rPr>
              <a:t>CONS</a:t>
            </a:r>
          </a:p>
        </p:txBody>
      </p:sp>
      <p:sp>
        <p:nvSpPr>
          <p:cNvPr id="7" name="TextBox 7"/>
          <p:cNvSpPr txBox="1"/>
          <p:nvPr/>
        </p:nvSpPr>
        <p:spPr>
          <a:xfrm>
            <a:off x="2148550" y="822757"/>
            <a:ext cx="620411" cy="634269"/>
          </a:xfrm>
          <a:prstGeom prst="rect">
            <a:avLst/>
          </a:prstGeom>
        </p:spPr>
        <p:txBody>
          <a:bodyPr lIns="0" tIns="0" rIns="0" bIns="0" rtlCol="0" anchor="t">
            <a:spAutoFit/>
          </a:bodyPr>
          <a:lstStyle/>
          <a:p>
            <a:pPr>
              <a:lnSpc>
                <a:spcPts val="4748"/>
              </a:lnSpc>
            </a:pPr>
            <a:r>
              <a:rPr lang="en-US" sz="4748">
                <a:solidFill>
                  <a:srgbClr val="000000"/>
                </a:solidFill>
                <a:latin typeface="HK Grotesk Bold Bold"/>
              </a:rPr>
              <a:t>2.</a:t>
            </a:r>
          </a:p>
        </p:txBody>
      </p:sp>
      <p:sp>
        <p:nvSpPr>
          <p:cNvPr id="8" name="TextBox 8"/>
          <p:cNvSpPr txBox="1"/>
          <p:nvPr/>
        </p:nvSpPr>
        <p:spPr>
          <a:xfrm>
            <a:off x="922300" y="5511195"/>
            <a:ext cx="3693322" cy="646430"/>
          </a:xfrm>
          <a:prstGeom prst="rect">
            <a:avLst/>
          </a:prstGeom>
        </p:spPr>
        <p:txBody>
          <a:bodyPr lIns="0" tIns="0" rIns="0" bIns="0" rtlCol="0" anchor="t">
            <a:spAutoFit/>
          </a:bodyPr>
          <a:lstStyle/>
          <a:p>
            <a:pPr algn="ctr">
              <a:lnSpc>
                <a:spcPts val="5319"/>
              </a:lnSpc>
            </a:pPr>
            <a:r>
              <a:rPr lang="en-US" sz="3799">
                <a:solidFill>
                  <a:srgbClr val="222222"/>
                </a:solidFill>
                <a:latin typeface="Open Sans Light"/>
              </a:rPr>
              <a:t>- Compatibility</a:t>
            </a:r>
          </a:p>
        </p:txBody>
      </p:sp>
      <p:sp>
        <p:nvSpPr>
          <p:cNvPr id="9" name="TextBox 9"/>
          <p:cNvSpPr txBox="1"/>
          <p:nvPr/>
        </p:nvSpPr>
        <p:spPr>
          <a:xfrm>
            <a:off x="922300" y="4293264"/>
            <a:ext cx="4439085" cy="656922"/>
          </a:xfrm>
          <a:prstGeom prst="rect">
            <a:avLst/>
          </a:prstGeom>
        </p:spPr>
        <p:txBody>
          <a:bodyPr lIns="0" tIns="0" rIns="0" bIns="0" rtlCol="0" anchor="t">
            <a:spAutoFit/>
          </a:bodyPr>
          <a:lstStyle/>
          <a:p>
            <a:pPr algn="ctr">
              <a:lnSpc>
                <a:spcPts val="5417"/>
              </a:lnSpc>
            </a:pPr>
            <a:r>
              <a:rPr lang="en-US" sz="3869">
                <a:solidFill>
                  <a:srgbClr val="222222"/>
                </a:solidFill>
                <a:latin typeface="Open Sans Light"/>
              </a:rPr>
              <a:t>- Energy-efficient</a:t>
            </a:r>
          </a:p>
        </p:txBody>
      </p:sp>
      <p:sp>
        <p:nvSpPr>
          <p:cNvPr id="10" name="TextBox 10"/>
          <p:cNvSpPr txBox="1"/>
          <p:nvPr/>
        </p:nvSpPr>
        <p:spPr>
          <a:xfrm>
            <a:off x="6312773" y="4293264"/>
            <a:ext cx="4448585" cy="646430"/>
          </a:xfrm>
          <a:prstGeom prst="rect">
            <a:avLst/>
          </a:prstGeom>
        </p:spPr>
        <p:txBody>
          <a:bodyPr lIns="0" tIns="0" rIns="0" bIns="0" rtlCol="0" anchor="t">
            <a:spAutoFit/>
          </a:bodyPr>
          <a:lstStyle/>
          <a:p>
            <a:pPr algn="ctr">
              <a:lnSpc>
                <a:spcPts val="5319"/>
              </a:lnSpc>
            </a:pPr>
            <a:r>
              <a:rPr lang="en-US" sz="3799" dirty="0">
                <a:solidFill>
                  <a:srgbClr val="222222"/>
                </a:solidFill>
                <a:latin typeface="Open Sans Light"/>
              </a:rPr>
              <a:t>- Lower Coverage</a:t>
            </a:r>
          </a:p>
        </p:txBody>
      </p:sp>
      <p:sp>
        <p:nvSpPr>
          <p:cNvPr id="11" name="TextBox 11"/>
          <p:cNvSpPr txBox="1"/>
          <p:nvPr/>
        </p:nvSpPr>
        <p:spPr>
          <a:xfrm>
            <a:off x="6037342" y="5511195"/>
            <a:ext cx="3347191" cy="646430"/>
          </a:xfrm>
          <a:prstGeom prst="rect">
            <a:avLst/>
          </a:prstGeom>
        </p:spPr>
        <p:txBody>
          <a:bodyPr lIns="0" tIns="0" rIns="0" bIns="0" rtlCol="0" anchor="t">
            <a:spAutoFit/>
          </a:bodyPr>
          <a:lstStyle/>
          <a:p>
            <a:pPr algn="ctr">
              <a:lnSpc>
                <a:spcPts val="5319"/>
              </a:lnSpc>
            </a:pPr>
            <a:r>
              <a:rPr lang="en-US" sz="3799">
                <a:solidFill>
                  <a:srgbClr val="222222"/>
                </a:solidFill>
                <a:latin typeface="Open Sans Light"/>
              </a:rPr>
              <a:t>- Usability</a:t>
            </a:r>
          </a:p>
        </p:txBody>
      </p:sp>
      <p:sp>
        <p:nvSpPr>
          <p:cNvPr id="12" name="TextBox 12"/>
          <p:cNvSpPr txBox="1"/>
          <p:nvPr/>
        </p:nvSpPr>
        <p:spPr>
          <a:xfrm>
            <a:off x="6037342" y="6729125"/>
            <a:ext cx="3582777" cy="646430"/>
          </a:xfrm>
          <a:prstGeom prst="rect">
            <a:avLst/>
          </a:prstGeom>
        </p:spPr>
        <p:txBody>
          <a:bodyPr lIns="0" tIns="0" rIns="0" bIns="0" rtlCol="0" anchor="t">
            <a:spAutoFit/>
          </a:bodyPr>
          <a:lstStyle/>
          <a:p>
            <a:pPr algn="ctr">
              <a:lnSpc>
                <a:spcPts val="5319"/>
              </a:lnSpc>
            </a:pPr>
            <a:r>
              <a:rPr lang="en-US" sz="3799">
                <a:solidFill>
                  <a:srgbClr val="222222"/>
                </a:solidFill>
                <a:latin typeface="Open Sans Light"/>
              </a:rPr>
              <a:t>- Scalability</a:t>
            </a:r>
          </a:p>
        </p:txBody>
      </p:sp>
      <p:sp>
        <p:nvSpPr>
          <p:cNvPr id="13" name="TextBox 13"/>
          <p:cNvSpPr txBox="1"/>
          <p:nvPr/>
        </p:nvSpPr>
        <p:spPr>
          <a:xfrm>
            <a:off x="536327" y="6729125"/>
            <a:ext cx="3844856" cy="646430"/>
          </a:xfrm>
          <a:prstGeom prst="rect">
            <a:avLst/>
          </a:prstGeom>
        </p:spPr>
        <p:txBody>
          <a:bodyPr lIns="0" tIns="0" rIns="0" bIns="0" rtlCol="0" anchor="t">
            <a:spAutoFit/>
          </a:bodyPr>
          <a:lstStyle/>
          <a:p>
            <a:pPr algn="ctr">
              <a:lnSpc>
                <a:spcPts val="5319"/>
              </a:lnSpc>
            </a:pPr>
            <a:r>
              <a:rPr lang="en-US" sz="3799">
                <a:solidFill>
                  <a:srgbClr val="222222"/>
                </a:solidFill>
                <a:latin typeface="Open Sans Light"/>
              </a:rPr>
              <a:t>- Reliability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1EF91"/>
        </a:solidFill>
        <a:effectLst/>
      </p:bgPr>
    </p:bg>
    <p:spTree>
      <p:nvGrpSpPr>
        <p:cNvPr id="1" name=""/>
        <p:cNvGrpSpPr/>
        <p:nvPr/>
      </p:nvGrpSpPr>
      <p:grpSpPr>
        <a:xfrm>
          <a:off x="0" y="0"/>
          <a:ext cx="0" cy="0"/>
          <a:chOff x="0" y="0"/>
          <a:chExt cx="0" cy="0"/>
        </a:xfrm>
      </p:grpSpPr>
      <p:sp>
        <p:nvSpPr>
          <p:cNvPr id="2" name="AutoShape 2"/>
          <p:cNvSpPr/>
          <p:nvPr/>
        </p:nvSpPr>
        <p:spPr>
          <a:xfrm>
            <a:off x="0" y="0"/>
            <a:ext cx="11121852" cy="10287000"/>
          </a:xfrm>
          <a:prstGeom prst="rect">
            <a:avLst/>
          </a:prstGeom>
          <a:solidFill>
            <a:srgbClr val="FFFFFF"/>
          </a:solidFill>
        </p:spPr>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073240" y="3086100"/>
            <a:ext cx="5337594" cy="4114800"/>
          </a:xfrm>
          <a:prstGeom prst="rect">
            <a:avLst/>
          </a:prstGeom>
        </p:spPr>
      </p:pic>
      <p:pic>
        <p:nvPicPr>
          <p:cNvPr id="4" name="Picture 4"/>
          <p:cNvPicPr>
            <a:picLocks noChangeAspect="1"/>
          </p:cNvPicPr>
          <p:nvPr/>
        </p:nvPicPr>
        <p:blipFill>
          <a:blip r:embed="rId5"/>
          <a:srcRect/>
          <a:stretch>
            <a:fillRect/>
          </a:stretch>
        </p:blipFill>
        <p:spPr>
          <a:xfrm>
            <a:off x="3607188" y="0"/>
            <a:ext cx="3520351" cy="2215725"/>
          </a:xfrm>
          <a:prstGeom prst="rect">
            <a:avLst/>
          </a:prstGeom>
        </p:spPr>
      </p:pic>
      <p:sp>
        <p:nvSpPr>
          <p:cNvPr id="5" name="TextBox 5"/>
          <p:cNvSpPr txBox="1"/>
          <p:nvPr/>
        </p:nvSpPr>
        <p:spPr>
          <a:xfrm>
            <a:off x="1028700" y="2799963"/>
            <a:ext cx="1740261" cy="657999"/>
          </a:xfrm>
          <a:prstGeom prst="rect">
            <a:avLst/>
          </a:prstGeom>
        </p:spPr>
        <p:txBody>
          <a:bodyPr lIns="0" tIns="0" rIns="0" bIns="0" rtlCol="0" anchor="t">
            <a:spAutoFit/>
          </a:bodyPr>
          <a:lstStyle/>
          <a:p>
            <a:pPr>
              <a:lnSpc>
                <a:spcPts val="4905"/>
              </a:lnSpc>
            </a:pPr>
            <a:r>
              <a:rPr lang="en-US" sz="4905">
                <a:solidFill>
                  <a:srgbClr val="008037"/>
                </a:solidFill>
                <a:latin typeface="HK Grotesk Bold Bold"/>
              </a:rPr>
              <a:t>PROS</a:t>
            </a:r>
          </a:p>
        </p:txBody>
      </p:sp>
      <p:sp>
        <p:nvSpPr>
          <p:cNvPr id="6" name="TextBox 6"/>
          <p:cNvSpPr txBox="1"/>
          <p:nvPr/>
        </p:nvSpPr>
        <p:spPr>
          <a:xfrm>
            <a:off x="7430422" y="2799963"/>
            <a:ext cx="1740261" cy="657999"/>
          </a:xfrm>
          <a:prstGeom prst="rect">
            <a:avLst/>
          </a:prstGeom>
        </p:spPr>
        <p:txBody>
          <a:bodyPr lIns="0" tIns="0" rIns="0" bIns="0" rtlCol="0" anchor="t">
            <a:spAutoFit/>
          </a:bodyPr>
          <a:lstStyle/>
          <a:p>
            <a:pPr>
              <a:lnSpc>
                <a:spcPts val="4905"/>
              </a:lnSpc>
            </a:pPr>
            <a:r>
              <a:rPr lang="en-US" sz="4905">
                <a:solidFill>
                  <a:srgbClr val="FF1616"/>
                </a:solidFill>
                <a:latin typeface="HK Grotesk Bold Bold"/>
              </a:rPr>
              <a:t>CONS</a:t>
            </a:r>
          </a:p>
        </p:txBody>
      </p:sp>
      <p:sp>
        <p:nvSpPr>
          <p:cNvPr id="7" name="TextBox 7"/>
          <p:cNvSpPr txBox="1"/>
          <p:nvPr/>
        </p:nvSpPr>
        <p:spPr>
          <a:xfrm>
            <a:off x="2148550" y="822757"/>
            <a:ext cx="620411" cy="634269"/>
          </a:xfrm>
          <a:prstGeom prst="rect">
            <a:avLst/>
          </a:prstGeom>
        </p:spPr>
        <p:txBody>
          <a:bodyPr lIns="0" tIns="0" rIns="0" bIns="0" rtlCol="0" anchor="t">
            <a:spAutoFit/>
          </a:bodyPr>
          <a:lstStyle/>
          <a:p>
            <a:pPr>
              <a:lnSpc>
                <a:spcPts val="4748"/>
              </a:lnSpc>
            </a:pPr>
            <a:r>
              <a:rPr lang="en-US" sz="4748">
                <a:solidFill>
                  <a:srgbClr val="000000"/>
                </a:solidFill>
                <a:latin typeface="HK Grotesk Bold Bold"/>
              </a:rPr>
              <a:t>3.</a:t>
            </a:r>
          </a:p>
        </p:txBody>
      </p:sp>
      <p:sp>
        <p:nvSpPr>
          <p:cNvPr id="8" name="TextBox 8"/>
          <p:cNvSpPr txBox="1"/>
          <p:nvPr/>
        </p:nvSpPr>
        <p:spPr>
          <a:xfrm>
            <a:off x="-24459" y="4293264"/>
            <a:ext cx="4439085" cy="656922"/>
          </a:xfrm>
          <a:prstGeom prst="rect">
            <a:avLst/>
          </a:prstGeom>
        </p:spPr>
        <p:txBody>
          <a:bodyPr lIns="0" tIns="0" rIns="0" bIns="0" rtlCol="0" anchor="t">
            <a:spAutoFit/>
          </a:bodyPr>
          <a:lstStyle/>
          <a:p>
            <a:pPr algn="ctr">
              <a:lnSpc>
                <a:spcPts val="5417"/>
              </a:lnSpc>
            </a:pPr>
            <a:r>
              <a:rPr lang="en-US" sz="3869">
                <a:solidFill>
                  <a:srgbClr val="222222"/>
                </a:solidFill>
                <a:latin typeface="Open Sans Light"/>
              </a:rPr>
              <a:t>- Fast DTR</a:t>
            </a:r>
          </a:p>
        </p:txBody>
      </p:sp>
      <p:sp>
        <p:nvSpPr>
          <p:cNvPr id="9" name="TextBox 9"/>
          <p:cNvSpPr txBox="1"/>
          <p:nvPr/>
        </p:nvSpPr>
        <p:spPr>
          <a:xfrm>
            <a:off x="6234627" y="4293264"/>
            <a:ext cx="4757338" cy="646430"/>
          </a:xfrm>
          <a:prstGeom prst="rect">
            <a:avLst/>
          </a:prstGeom>
        </p:spPr>
        <p:txBody>
          <a:bodyPr lIns="0" tIns="0" rIns="0" bIns="0" rtlCol="0" anchor="t">
            <a:spAutoFit/>
          </a:bodyPr>
          <a:lstStyle/>
          <a:p>
            <a:pPr algn="ctr">
              <a:lnSpc>
                <a:spcPts val="5319"/>
              </a:lnSpc>
            </a:pPr>
            <a:r>
              <a:rPr lang="en-US" sz="3799">
                <a:solidFill>
                  <a:srgbClr val="222222"/>
                </a:solidFill>
                <a:latin typeface="Open Sans Light"/>
              </a:rPr>
              <a:t>- Power Consumption</a:t>
            </a:r>
          </a:p>
        </p:txBody>
      </p:sp>
      <p:sp>
        <p:nvSpPr>
          <p:cNvPr id="10" name="TextBox 10"/>
          <p:cNvSpPr txBox="1"/>
          <p:nvPr/>
        </p:nvSpPr>
        <p:spPr>
          <a:xfrm>
            <a:off x="6089127" y="5511195"/>
            <a:ext cx="4689355" cy="646430"/>
          </a:xfrm>
          <a:prstGeom prst="rect">
            <a:avLst/>
          </a:prstGeom>
        </p:spPr>
        <p:txBody>
          <a:bodyPr lIns="0" tIns="0" rIns="0" bIns="0" rtlCol="0" anchor="t">
            <a:spAutoFit/>
          </a:bodyPr>
          <a:lstStyle/>
          <a:p>
            <a:pPr algn="ctr">
              <a:lnSpc>
                <a:spcPts val="5319"/>
              </a:lnSpc>
            </a:pPr>
            <a:r>
              <a:rPr lang="en-US" sz="3799">
                <a:solidFill>
                  <a:srgbClr val="222222"/>
                </a:solidFill>
                <a:latin typeface="Open Sans Light"/>
              </a:rPr>
              <a:t>- Connectivity issues</a:t>
            </a:r>
          </a:p>
        </p:txBody>
      </p:sp>
      <p:sp>
        <p:nvSpPr>
          <p:cNvPr id="11" name="TextBox 11"/>
          <p:cNvSpPr txBox="1"/>
          <p:nvPr/>
        </p:nvSpPr>
        <p:spPr>
          <a:xfrm>
            <a:off x="835592" y="5535501"/>
            <a:ext cx="3866738" cy="646430"/>
          </a:xfrm>
          <a:prstGeom prst="rect">
            <a:avLst/>
          </a:prstGeom>
        </p:spPr>
        <p:txBody>
          <a:bodyPr lIns="0" tIns="0" rIns="0" bIns="0" rtlCol="0" anchor="t">
            <a:spAutoFit/>
          </a:bodyPr>
          <a:lstStyle/>
          <a:p>
            <a:pPr algn="ctr">
              <a:lnSpc>
                <a:spcPts val="5319"/>
              </a:lnSpc>
            </a:pPr>
            <a:r>
              <a:rPr lang="en-US" sz="3799" dirty="0">
                <a:solidFill>
                  <a:srgbClr val="222222"/>
                </a:solidFill>
                <a:latin typeface="Open Sans Light"/>
              </a:rPr>
              <a:t>- High Coverage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12" r="612"/>
          <a:stretch>
            <a:fillRect/>
          </a:stretch>
        </p:blipFill>
        <p:spPr>
          <a:xfrm>
            <a:off x="0" y="676775"/>
            <a:ext cx="18622450" cy="9610225"/>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076236" y="4232985"/>
            <a:ext cx="1502522" cy="13077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9249" y="478155"/>
            <a:ext cx="2738498" cy="228664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18751" y="478155"/>
            <a:ext cx="2738498" cy="2286646"/>
          </a:xfrm>
          <a:prstGeom prst="rect">
            <a:avLst/>
          </a:prstGeom>
        </p:spPr>
      </p:pic>
      <p:pic>
        <p:nvPicPr>
          <p:cNvPr id="4" name="Picture 4"/>
          <p:cNvPicPr>
            <a:picLocks noChangeAspect="1"/>
          </p:cNvPicPr>
          <p:nvPr/>
        </p:nvPicPr>
        <p:blipFill>
          <a:blip r:embed="rId5"/>
          <a:srcRect/>
          <a:stretch>
            <a:fillRect/>
          </a:stretch>
        </p:blipFill>
        <p:spPr>
          <a:xfrm>
            <a:off x="3466012" y="2489951"/>
            <a:ext cx="11355976" cy="7522199"/>
          </a:xfrm>
          <a:prstGeom prst="rect">
            <a:avLst/>
          </a:prstGeom>
        </p:spPr>
      </p:pic>
      <p:sp>
        <p:nvSpPr>
          <p:cNvPr id="5" name="TextBox 5"/>
          <p:cNvSpPr txBox="1"/>
          <p:nvPr/>
        </p:nvSpPr>
        <p:spPr>
          <a:xfrm>
            <a:off x="2998400" y="1156155"/>
            <a:ext cx="12291200" cy="1073521"/>
          </a:xfrm>
          <a:prstGeom prst="rect">
            <a:avLst/>
          </a:prstGeom>
        </p:spPr>
        <p:txBody>
          <a:bodyPr lIns="0" tIns="0" rIns="0" bIns="0" rtlCol="0" anchor="t">
            <a:spAutoFit/>
          </a:bodyPr>
          <a:lstStyle/>
          <a:p>
            <a:pPr algn="ctr">
              <a:lnSpc>
                <a:spcPts val="8000"/>
              </a:lnSpc>
            </a:pPr>
            <a:r>
              <a:rPr lang="en-US" sz="8000">
                <a:solidFill>
                  <a:srgbClr val="222222"/>
                </a:solidFill>
                <a:latin typeface="HK Grotesk Bold Bold"/>
              </a:rPr>
              <a:t>SYSTEM ARCHITECTURE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29526" y="2314885"/>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3. Workout Monitoring</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pic>
        <p:nvPicPr>
          <p:cNvPr id="4" name="Picture 4"/>
          <p:cNvPicPr>
            <a:picLocks noChangeAspect="1"/>
          </p:cNvPicPr>
          <p:nvPr/>
        </p:nvPicPr>
        <p:blipFill>
          <a:blip r:embed="rId4"/>
          <a:srcRect/>
          <a:stretch>
            <a:fillRect/>
          </a:stretch>
        </p:blipFill>
        <p:spPr>
          <a:xfrm>
            <a:off x="10973937" y="6680322"/>
            <a:ext cx="6559575" cy="3270677"/>
          </a:xfrm>
          <a:prstGeom prst="rect">
            <a:avLst/>
          </a:prstGeom>
        </p:spPr>
      </p:pic>
      <p:pic>
        <p:nvPicPr>
          <p:cNvPr id="5" name="Picture 5"/>
          <p:cNvPicPr>
            <a:picLocks noChangeAspect="1"/>
          </p:cNvPicPr>
          <p:nvPr/>
        </p:nvPicPr>
        <p:blipFill>
          <a:blip r:embed="rId5"/>
          <a:srcRect/>
          <a:stretch>
            <a:fillRect/>
          </a:stretch>
        </p:blipFill>
        <p:spPr>
          <a:xfrm>
            <a:off x="0" y="4256668"/>
            <a:ext cx="6292811" cy="6796236"/>
          </a:xfrm>
          <a:prstGeom prst="rect">
            <a:avLst/>
          </a:prstGeom>
        </p:spPr>
      </p:pic>
      <p:sp>
        <p:nvSpPr>
          <p:cNvPr id="6" name="TextBox 6"/>
          <p:cNvSpPr txBox="1"/>
          <p:nvPr/>
        </p:nvSpPr>
        <p:spPr>
          <a:xfrm>
            <a:off x="2470297" y="524678"/>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Sensor Choice</a:t>
            </a:r>
          </a:p>
        </p:txBody>
      </p:sp>
      <p:sp>
        <p:nvSpPr>
          <p:cNvPr id="7" name="TextBox 7"/>
          <p:cNvSpPr txBox="1"/>
          <p:nvPr/>
        </p:nvSpPr>
        <p:spPr>
          <a:xfrm>
            <a:off x="3146405" y="2379608"/>
            <a:ext cx="13456024" cy="3658870"/>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222222"/>
                </a:solidFill>
                <a:latin typeface="Open Sans"/>
              </a:rPr>
              <a:t>Real time data gathering</a:t>
            </a:r>
          </a:p>
          <a:p>
            <a:pPr marL="1122679" lvl="1" indent="-561340">
              <a:lnSpc>
                <a:spcPts val="7279"/>
              </a:lnSpc>
              <a:buFont typeface="Arial"/>
              <a:buChar char="•"/>
            </a:pPr>
            <a:r>
              <a:rPr lang="en-US" sz="5199">
                <a:solidFill>
                  <a:srgbClr val="222222"/>
                </a:solidFill>
                <a:latin typeface="Open Sans"/>
              </a:rPr>
              <a:t>High-Level Sensors and Statistics</a:t>
            </a:r>
          </a:p>
          <a:p>
            <a:pPr marL="2245359" lvl="2" indent="-748453">
              <a:lnSpc>
                <a:spcPts val="7279"/>
              </a:lnSpc>
              <a:buFont typeface="Arial"/>
              <a:buChar char="⚬"/>
            </a:pPr>
            <a:r>
              <a:rPr lang="en-US" sz="5199">
                <a:solidFill>
                  <a:srgbClr val="222222"/>
                </a:solidFill>
                <a:latin typeface="Open Sans"/>
              </a:rPr>
              <a:t>Fast and accurate</a:t>
            </a:r>
          </a:p>
          <a:p>
            <a:pPr marL="2245359" lvl="2" indent="-748453">
              <a:lnSpc>
                <a:spcPts val="7279"/>
              </a:lnSpc>
              <a:buFont typeface="Arial"/>
              <a:buChar char="⚬"/>
            </a:pPr>
            <a:r>
              <a:rPr lang="en-US" sz="5199">
                <a:solidFill>
                  <a:srgbClr val="222222"/>
                </a:solidFill>
                <a:latin typeface="Open Sans"/>
              </a:rPr>
              <a:t>Require less data cleaning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9249" y="1666046"/>
            <a:ext cx="2738498" cy="228664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18751" y="1666046"/>
            <a:ext cx="2738498" cy="2286646"/>
          </a:xfrm>
          <a:prstGeom prst="rect">
            <a:avLst/>
          </a:prstGeom>
        </p:spPr>
      </p:pic>
      <p:sp>
        <p:nvSpPr>
          <p:cNvPr id="4" name="TextBox 4"/>
          <p:cNvSpPr txBox="1"/>
          <p:nvPr/>
        </p:nvSpPr>
        <p:spPr>
          <a:xfrm>
            <a:off x="2470297" y="2136901"/>
            <a:ext cx="8689160" cy="3006599"/>
          </a:xfrm>
          <a:prstGeom prst="rect">
            <a:avLst/>
          </a:prstGeom>
        </p:spPr>
        <p:txBody>
          <a:bodyPr lIns="0" tIns="0" rIns="0" bIns="0" rtlCol="0" anchor="t">
            <a:spAutoFit/>
          </a:bodyPr>
          <a:lstStyle/>
          <a:p>
            <a:pPr marL="1230114" lvl="1" indent="-615057">
              <a:lnSpc>
                <a:spcPts val="7976"/>
              </a:lnSpc>
              <a:buFont typeface="Arial"/>
              <a:buChar char="•"/>
            </a:pPr>
            <a:r>
              <a:rPr lang="en-US" sz="5697">
                <a:solidFill>
                  <a:srgbClr val="222222"/>
                </a:solidFill>
                <a:latin typeface="Open Sans"/>
              </a:rPr>
              <a:t>Build-in Sensors used:</a:t>
            </a:r>
          </a:p>
          <a:p>
            <a:pPr marL="2460227" lvl="2" indent="-820076">
              <a:lnSpc>
                <a:spcPts val="7976"/>
              </a:lnSpc>
              <a:buFont typeface="Arial"/>
              <a:buChar char="⚬"/>
            </a:pPr>
            <a:r>
              <a:rPr lang="en-US" sz="5697">
                <a:solidFill>
                  <a:srgbClr val="222222"/>
                </a:solidFill>
                <a:latin typeface="Open Sans"/>
              </a:rPr>
              <a:t>Step Counter</a:t>
            </a:r>
          </a:p>
          <a:p>
            <a:pPr marL="2460227" lvl="2" indent="-820076">
              <a:lnSpc>
                <a:spcPts val="7976"/>
              </a:lnSpc>
              <a:buFont typeface="Arial"/>
              <a:buChar char="⚬"/>
            </a:pPr>
            <a:r>
              <a:rPr lang="en-US" sz="5697">
                <a:solidFill>
                  <a:srgbClr val="222222"/>
                </a:solidFill>
                <a:latin typeface="Open Sans"/>
              </a:rPr>
              <a:t>Heart Rate </a:t>
            </a:r>
          </a:p>
        </p:txBody>
      </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675331" y="4389838"/>
            <a:ext cx="847870" cy="753662"/>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333055" flipV="1">
            <a:off x="9450662" y="3376170"/>
            <a:ext cx="802952" cy="642362"/>
          </a:xfrm>
          <a:prstGeom prst="rect">
            <a:avLst/>
          </a:prstGeom>
        </p:spPr>
      </p:pic>
      <p:sp>
        <p:nvSpPr>
          <p:cNvPr id="7" name="TextBox 7"/>
          <p:cNvSpPr txBox="1"/>
          <p:nvPr/>
        </p:nvSpPr>
        <p:spPr>
          <a:xfrm>
            <a:off x="2470297" y="5417820"/>
            <a:ext cx="14105807" cy="3840480"/>
          </a:xfrm>
          <a:prstGeom prst="rect">
            <a:avLst/>
          </a:prstGeom>
        </p:spPr>
        <p:txBody>
          <a:bodyPr lIns="0" tIns="0" rIns="0" bIns="0" rtlCol="0" anchor="t">
            <a:spAutoFit/>
          </a:bodyPr>
          <a:lstStyle/>
          <a:p>
            <a:pPr marL="1176893" lvl="1" indent="-588446">
              <a:lnSpc>
                <a:spcPts val="7631"/>
              </a:lnSpc>
              <a:buFont typeface="Arial"/>
              <a:buChar char="•"/>
            </a:pPr>
            <a:r>
              <a:rPr lang="en-US" sz="5451">
                <a:solidFill>
                  <a:srgbClr val="222222"/>
                </a:solidFill>
                <a:latin typeface="Open Sans"/>
              </a:rPr>
              <a:t>Using GPS, we computed:</a:t>
            </a:r>
          </a:p>
          <a:p>
            <a:pPr marL="2353786" lvl="2" indent="-784595">
              <a:lnSpc>
                <a:spcPts val="7631"/>
              </a:lnSpc>
              <a:buFont typeface="Arial"/>
              <a:buChar char="⚬"/>
            </a:pPr>
            <a:r>
              <a:rPr lang="en-US" sz="5451">
                <a:solidFill>
                  <a:srgbClr val="222222"/>
                </a:solidFill>
                <a:latin typeface="Open Sans"/>
              </a:rPr>
              <a:t>Speed</a:t>
            </a:r>
          </a:p>
          <a:p>
            <a:pPr marL="2353786" lvl="2" indent="-784595">
              <a:lnSpc>
                <a:spcPts val="7631"/>
              </a:lnSpc>
              <a:buFont typeface="Arial"/>
              <a:buChar char="⚬"/>
            </a:pPr>
            <a:r>
              <a:rPr lang="en-US" sz="5451">
                <a:solidFill>
                  <a:srgbClr val="222222"/>
                </a:solidFill>
                <a:latin typeface="Open Sans"/>
              </a:rPr>
              <a:t>Distance</a:t>
            </a:r>
          </a:p>
          <a:p>
            <a:pPr marL="2353786" lvl="2" indent="-784595">
              <a:lnSpc>
                <a:spcPts val="7631"/>
              </a:lnSpc>
              <a:buFont typeface="Arial"/>
              <a:buChar char="⚬"/>
            </a:pPr>
            <a:r>
              <a:rPr lang="en-US" sz="5451">
                <a:solidFill>
                  <a:srgbClr val="222222"/>
                </a:solidFill>
                <a:latin typeface="Open Sans"/>
              </a:rPr>
              <a:t>Pace</a:t>
            </a:r>
          </a:p>
        </p:txBody>
      </p:sp>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027102" y="6537729"/>
            <a:ext cx="694403" cy="694403"/>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517000" y="8459658"/>
            <a:ext cx="746042" cy="746042"/>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856008" y="7517971"/>
            <a:ext cx="462642" cy="739689"/>
          </a:xfrm>
          <a:prstGeom prst="rect">
            <a:avLst/>
          </a:prstGeom>
        </p:spPr>
      </p:pic>
      <p:pic>
        <p:nvPicPr>
          <p:cNvPr id="11" name="Picture 11"/>
          <p:cNvPicPr>
            <a:picLocks noChangeAspect="1"/>
          </p:cNvPicPr>
          <p:nvPr/>
        </p:nvPicPr>
        <p:blipFill>
          <a:blip r:embed="rId15"/>
          <a:srcRect/>
          <a:stretch>
            <a:fillRect/>
          </a:stretch>
        </p:blipFill>
        <p:spPr>
          <a:xfrm>
            <a:off x="13564041" y="5129878"/>
            <a:ext cx="7390518" cy="7405600"/>
          </a:xfrm>
          <a:prstGeom prst="rect">
            <a:avLst/>
          </a:prstGeom>
        </p:spPr>
      </p:pic>
      <p:pic>
        <p:nvPicPr>
          <p:cNvPr id="12" name="Picture 12"/>
          <p:cNvPicPr>
            <a:picLocks noChangeAspect="1"/>
          </p:cNvPicPr>
          <p:nvPr/>
        </p:nvPicPr>
        <p:blipFill>
          <a:blip r:embed="rId16"/>
          <a:srcRect/>
          <a:stretch>
            <a:fillRect/>
          </a:stretch>
        </p:blipFill>
        <p:spPr>
          <a:xfrm>
            <a:off x="14629843" y="7207353"/>
            <a:ext cx="2538804" cy="680463"/>
          </a:xfrm>
          <a:prstGeom prst="rect">
            <a:avLst/>
          </a:prstGeom>
        </p:spPr>
      </p:pic>
      <p:pic>
        <p:nvPicPr>
          <p:cNvPr id="13" name="Picture 1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V="1">
            <a:off x="7374304" y="8453485"/>
            <a:ext cx="6189738" cy="1570646"/>
          </a:xfrm>
          <a:prstGeom prst="rect">
            <a:avLst/>
          </a:prstGeom>
        </p:spPr>
      </p:pic>
      <p:sp>
        <p:nvSpPr>
          <p:cNvPr id="14" name="TextBox 14"/>
          <p:cNvSpPr txBox="1"/>
          <p:nvPr/>
        </p:nvSpPr>
        <p:spPr>
          <a:xfrm>
            <a:off x="2470297" y="524678"/>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Data Collected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29526" y="2314885"/>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1. Introduction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9249" y="1666046"/>
            <a:ext cx="2738498" cy="228664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18751" y="1666046"/>
            <a:ext cx="2738498" cy="2286646"/>
          </a:xfrm>
          <a:prstGeom prst="rect">
            <a:avLst/>
          </a:prstGeom>
        </p:spPr>
      </p:pic>
      <p:sp>
        <p:nvSpPr>
          <p:cNvPr id="4" name="TextBox 4"/>
          <p:cNvSpPr txBox="1"/>
          <p:nvPr/>
        </p:nvSpPr>
        <p:spPr>
          <a:xfrm>
            <a:off x="2269969" y="1958432"/>
            <a:ext cx="13781612" cy="1973373"/>
          </a:xfrm>
          <a:prstGeom prst="rect">
            <a:avLst/>
          </a:prstGeom>
        </p:spPr>
        <p:txBody>
          <a:bodyPr lIns="0" tIns="0" rIns="0" bIns="0" rtlCol="0" anchor="t">
            <a:spAutoFit/>
          </a:bodyPr>
          <a:lstStyle/>
          <a:p>
            <a:pPr algn="ctr">
              <a:lnSpc>
                <a:spcPts val="7910"/>
              </a:lnSpc>
            </a:pPr>
            <a:r>
              <a:rPr lang="en-US" sz="5650">
                <a:solidFill>
                  <a:srgbClr val="222222"/>
                </a:solidFill>
                <a:latin typeface="Open Sans"/>
              </a:rPr>
              <a:t>Activity Recognition using Android API</a:t>
            </a:r>
          </a:p>
          <a:p>
            <a:pPr>
              <a:lnSpc>
                <a:spcPts val="7910"/>
              </a:lnSpc>
            </a:pPr>
            <a:endParaRPr lang="en-US" sz="5650">
              <a:solidFill>
                <a:srgbClr val="222222"/>
              </a:solidFill>
              <a:latin typeface="Open Sans"/>
            </a:endParaRPr>
          </a:p>
        </p:txBody>
      </p:sp>
      <p:sp>
        <p:nvSpPr>
          <p:cNvPr id="5" name="AutoShape 5"/>
          <p:cNvSpPr/>
          <p:nvPr/>
        </p:nvSpPr>
        <p:spPr>
          <a:xfrm rot="7875938">
            <a:off x="4534793" y="4620619"/>
            <a:ext cx="3336578" cy="0"/>
          </a:xfrm>
          <a:prstGeom prst="line">
            <a:avLst/>
          </a:prstGeom>
          <a:ln w="47625" cap="flat">
            <a:solidFill>
              <a:srgbClr val="000000"/>
            </a:solidFill>
            <a:prstDash val="solid"/>
            <a:headEnd type="none" w="sm" len="sm"/>
            <a:tailEnd type="triangle" w="lg" len="med"/>
          </a:ln>
        </p:spPr>
      </p:sp>
      <p:pic>
        <p:nvPicPr>
          <p:cNvPr id="6" name="Picture 6"/>
          <p:cNvPicPr>
            <a:picLocks noChangeAspect="1"/>
          </p:cNvPicPr>
          <p:nvPr/>
        </p:nvPicPr>
        <p:blipFill>
          <a:blip r:embed="rId5"/>
          <a:srcRect/>
          <a:stretch>
            <a:fillRect/>
          </a:stretch>
        </p:blipFill>
        <p:spPr>
          <a:xfrm>
            <a:off x="14824294" y="3002269"/>
            <a:ext cx="2149900" cy="2141231"/>
          </a:xfrm>
          <a:prstGeom prst="rect">
            <a:avLst/>
          </a:prstGeom>
        </p:spPr>
      </p:pic>
      <p:pic>
        <p:nvPicPr>
          <p:cNvPr id="7" name="Picture 7"/>
          <p:cNvPicPr>
            <a:picLocks noChangeAspect="1"/>
          </p:cNvPicPr>
          <p:nvPr/>
        </p:nvPicPr>
        <p:blipFill>
          <a:blip r:embed="rId6"/>
          <a:srcRect/>
          <a:stretch>
            <a:fillRect/>
          </a:stretch>
        </p:blipFill>
        <p:spPr>
          <a:xfrm>
            <a:off x="3468668" y="5697670"/>
            <a:ext cx="2009338" cy="3164707"/>
          </a:xfrm>
          <a:prstGeom prst="rect">
            <a:avLst/>
          </a:prstGeom>
        </p:spPr>
      </p:pic>
      <p:pic>
        <p:nvPicPr>
          <p:cNvPr id="8" name="Picture 8"/>
          <p:cNvPicPr>
            <a:picLocks noChangeAspect="1"/>
          </p:cNvPicPr>
          <p:nvPr/>
        </p:nvPicPr>
        <p:blipFill>
          <a:blip r:embed="rId7"/>
          <a:srcRect/>
          <a:stretch>
            <a:fillRect/>
          </a:stretch>
        </p:blipFill>
        <p:spPr>
          <a:xfrm>
            <a:off x="13138594" y="5914122"/>
            <a:ext cx="2048587" cy="2500984"/>
          </a:xfrm>
          <a:prstGeom prst="rect">
            <a:avLst/>
          </a:prstGeom>
        </p:spPr>
      </p:pic>
      <p:pic>
        <p:nvPicPr>
          <p:cNvPr id="9" name="Picture 9"/>
          <p:cNvPicPr>
            <a:picLocks noChangeAspect="1"/>
          </p:cNvPicPr>
          <p:nvPr/>
        </p:nvPicPr>
        <p:blipFill>
          <a:blip r:embed="rId8"/>
          <a:srcRect/>
          <a:stretch>
            <a:fillRect/>
          </a:stretch>
        </p:blipFill>
        <p:spPr>
          <a:xfrm>
            <a:off x="8548033" y="6361394"/>
            <a:ext cx="2373545" cy="2500984"/>
          </a:xfrm>
          <a:prstGeom prst="rect">
            <a:avLst/>
          </a:prstGeom>
        </p:spPr>
      </p:pic>
      <p:sp>
        <p:nvSpPr>
          <p:cNvPr id="10" name="TextBox 10"/>
          <p:cNvSpPr txBox="1"/>
          <p:nvPr/>
        </p:nvSpPr>
        <p:spPr>
          <a:xfrm>
            <a:off x="2470297" y="524678"/>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Data Collected</a:t>
            </a:r>
          </a:p>
        </p:txBody>
      </p:sp>
      <p:sp>
        <p:nvSpPr>
          <p:cNvPr id="11" name="TextBox 11"/>
          <p:cNvSpPr txBox="1"/>
          <p:nvPr/>
        </p:nvSpPr>
        <p:spPr>
          <a:xfrm>
            <a:off x="2922000" y="8546135"/>
            <a:ext cx="2426375" cy="887095"/>
          </a:xfrm>
          <a:prstGeom prst="rect">
            <a:avLst/>
          </a:prstGeom>
        </p:spPr>
        <p:txBody>
          <a:bodyPr lIns="0" tIns="0" rIns="0" bIns="0" rtlCol="0" anchor="t">
            <a:spAutoFit/>
          </a:bodyPr>
          <a:lstStyle/>
          <a:p>
            <a:pPr algn="ctr">
              <a:lnSpc>
                <a:spcPts val="7279"/>
              </a:lnSpc>
            </a:pPr>
            <a:r>
              <a:rPr lang="en-US" sz="5199">
                <a:solidFill>
                  <a:srgbClr val="222222"/>
                </a:solidFill>
                <a:latin typeface="Open Sans"/>
              </a:rPr>
              <a:t>Walking</a:t>
            </a:r>
          </a:p>
        </p:txBody>
      </p:sp>
      <p:sp>
        <p:nvSpPr>
          <p:cNvPr id="12" name="TextBox 12"/>
          <p:cNvSpPr txBox="1"/>
          <p:nvPr/>
        </p:nvSpPr>
        <p:spPr>
          <a:xfrm>
            <a:off x="12883739" y="8386531"/>
            <a:ext cx="2558296" cy="887095"/>
          </a:xfrm>
          <a:prstGeom prst="rect">
            <a:avLst/>
          </a:prstGeom>
        </p:spPr>
        <p:txBody>
          <a:bodyPr lIns="0" tIns="0" rIns="0" bIns="0" rtlCol="0" anchor="t">
            <a:spAutoFit/>
          </a:bodyPr>
          <a:lstStyle/>
          <a:p>
            <a:pPr algn="ctr">
              <a:lnSpc>
                <a:spcPts val="7279"/>
              </a:lnSpc>
            </a:pPr>
            <a:r>
              <a:rPr lang="en-US" sz="5199">
                <a:solidFill>
                  <a:srgbClr val="222222"/>
                </a:solidFill>
                <a:latin typeface="Open Sans"/>
              </a:rPr>
              <a:t>Running</a:t>
            </a:r>
          </a:p>
        </p:txBody>
      </p:sp>
      <p:sp>
        <p:nvSpPr>
          <p:cNvPr id="13" name="TextBox 13"/>
          <p:cNvSpPr txBox="1"/>
          <p:nvPr/>
        </p:nvSpPr>
        <p:spPr>
          <a:xfrm>
            <a:off x="9048750" y="8546135"/>
            <a:ext cx="1096685" cy="887095"/>
          </a:xfrm>
          <a:prstGeom prst="rect">
            <a:avLst/>
          </a:prstGeom>
        </p:spPr>
        <p:txBody>
          <a:bodyPr lIns="0" tIns="0" rIns="0" bIns="0" rtlCol="0" anchor="t">
            <a:spAutoFit/>
          </a:bodyPr>
          <a:lstStyle/>
          <a:p>
            <a:pPr algn="ctr">
              <a:lnSpc>
                <a:spcPts val="7279"/>
              </a:lnSpc>
            </a:pPr>
            <a:r>
              <a:rPr lang="en-US" sz="5199">
                <a:solidFill>
                  <a:srgbClr val="222222"/>
                </a:solidFill>
                <a:latin typeface="Open Sans"/>
              </a:rPr>
              <a:t>Still</a:t>
            </a:r>
          </a:p>
        </p:txBody>
      </p:sp>
      <p:sp>
        <p:nvSpPr>
          <p:cNvPr id="14" name="AutoShape 14"/>
          <p:cNvSpPr/>
          <p:nvPr/>
        </p:nvSpPr>
        <p:spPr>
          <a:xfrm rot="5400000">
            <a:off x="8351214" y="4587682"/>
            <a:ext cx="2539382" cy="0"/>
          </a:xfrm>
          <a:prstGeom prst="line">
            <a:avLst/>
          </a:prstGeom>
          <a:ln w="47625" cap="flat">
            <a:solidFill>
              <a:srgbClr val="000000"/>
            </a:solidFill>
            <a:prstDash val="solid"/>
            <a:headEnd type="none" w="sm" len="sm"/>
            <a:tailEnd type="triangle" w="lg" len="med"/>
          </a:ln>
        </p:spPr>
      </p:sp>
      <p:sp>
        <p:nvSpPr>
          <p:cNvPr id="15" name="AutoShape 15"/>
          <p:cNvSpPr/>
          <p:nvPr/>
        </p:nvSpPr>
        <p:spPr>
          <a:xfrm rot="3506787">
            <a:off x="11444356" y="4587682"/>
            <a:ext cx="2873417" cy="0"/>
          </a:xfrm>
          <a:prstGeom prst="line">
            <a:avLst/>
          </a:prstGeom>
          <a:ln w="47625" cap="flat">
            <a:solidFill>
              <a:srgbClr val="000000"/>
            </a:solidFill>
            <a:prstDash val="solid"/>
            <a:headEnd type="none" w="sm" len="sm"/>
            <a:tailEnd type="triangle" w="lg"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sp>
        <p:nvSpPr>
          <p:cNvPr id="4" name="TextBox 4"/>
          <p:cNvSpPr txBox="1"/>
          <p:nvPr/>
        </p:nvSpPr>
        <p:spPr>
          <a:xfrm>
            <a:off x="2429526" y="860111"/>
            <a:ext cx="13428947" cy="2219236"/>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Context-Aware Optimizations</a:t>
            </a:r>
          </a:p>
        </p:txBody>
      </p:sp>
      <p:grpSp>
        <p:nvGrpSpPr>
          <p:cNvPr id="5" name="Group 5"/>
          <p:cNvGrpSpPr/>
          <p:nvPr/>
        </p:nvGrpSpPr>
        <p:grpSpPr>
          <a:xfrm>
            <a:off x="3398721" y="4673062"/>
            <a:ext cx="5745279" cy="3143185"/>
            <a:chOff x="0" y="0"/>
            <a:chExt cx="7660372" cy="4190914"/>
          </a:xfrm>
        </p:grpSpPr>
        <p:sp>
          <p:nvSpPr>
            <p:cNvPr id="6" name="TextBox 6"/>
            <p:cNvSpPr txBox="1"/>
            <p:nvPr/>
          </p:nvSpPr>
          <p:spPr>
            <a:xfrm>
              <a:off x="0" y="38100"/>
              <a:ext cx="7660372" cy="786489"/>
            </a:xfrm>
            <a:prstGeom prst="rect">
              <a:avLst/>
            </a:prstGeom>
          </p:spPr>
          <p:txBody>
            <a:bodyPr lIns="0" tIns="0" rIns="0" bIns="0" rtlCol="0" anchor="t">
              <a:spAutoFit/>
            </a:bodyPr>
            <a:lstStyle/>
            <a:p>
              <a:pPr>
                <a:lnSpc>
                  <a:spcPts val="4558"/>
                </a:lnSpc>
              </a:pPr>
              <a:r>
                <a:rPr lang="en-US" sz="4144">
                  <a:solidFill>
                    <a:srgbClr val="222222"/>
                  </a:solidFill>
                  <a:latin typeface="HK Grotesk Bold Bold"/>
                </a:rPr>
                <a:t>Goal:</a:t>
              </a:r>
            </a:p>
          </p:txBody>
        </p:sp>
        <p:sp>
          <p:nvSpPr>
            <p:cNvPr id="7" name="TextBox 7"/>
            <p:cNvSpPr txBox="1"/>
            <p:nvPr/>
          </p:nvSpPr>
          <p:spPr>
            <a:xfrm>
              <a:off x="0" y="1228626"/>
              <a:ext cx="7660372" cy="2962288"/>
            </a:xfrm>
            <a:prstGeom prst="rect">
              <a:avLst/>
            </a:prstGeom>
          </p:spPr>
          <p:txBody>
            <a:bodyPr lIns="0" tIns="0" rIns="0" bIns="0" rtlCol="0" anchor="t">
              <a:spAutoFit/>
            </a:bodyPr>
            <a:lstStyle/>
            <a:p>
              <a:pPr>
                <a:lnSpc>
                  <a:spcPts val="4489"/>
                </a:lnSpc>
              </a:pPr>
              <a:r>
                <a:rPr lang="en-US" sz="3453">
                  <a:solidFill>
                    <a:srgbClr val="222222"/>
                  </a:solidFill>
                  <a:latin typeface="HK Grotesk Medium"/>
                </a:rPr>
                <a:t>Reduce the battery consumption of our app depending on a specific context</a:t>
              </a:r>
            </a:p>
          </p:txBody>
        </p:sp>
      </p:grpSp>
      <p:sp>
        <p:nvSpPr>
          <p:cNvPr id="8" name="TextBox 8"/>
          <p:cNvSpPr txBox="1"/>
          <p:nvPr/>
        </p:nvSpPr>
        <p:spPr>
          <a:xfrm>
            <a:off x="1354133" y="4817500"/>
            <a:ext cx="1497218" cy="1100409"/>
          </a:xfrm>
          <a:prstGeom prst="rect">
            <a:avLst/>
          </a:prstGeom>
        </p:spPr>
        <p:txBody>
          <a:bodyPr lIns="0" tIns="0" rIns="0" bIns="0" rtlCol="0" anchor="t">
            <a:spAutoFit/>
          </a:bodyPr>
          <a:lstStyle/>
          <a:p>
            <a:pPr>
              <a:lnSpc>
                <a:spcPts val="8288"/>
              </a:lnSpc>
            </a:pPr>
            <a:r>
              <a:rPr lang="en-US" sz="8288">
                <a:solidFill>
                  <a:srgbClr val="61EF91"/>
                </a:solidFill>
                <a:latin typeface="HK Grotesk Bold Bold"/>
              </a:rPr>
              <a:t>01</a:t>
            </a:r>
          </a:p>
        </p:txBody>
      </p:sp>
      <p:grpSp>
        <p:nvGrpSpPr>
          <p:cNvPr id="9" name="Group 9"/>
          <p:cNvGrpSpPr/>
          <p:nvPr/>
        </p:nvGrpSpPr>
        <p:grpSpPr>
          <a:xfrm>
            <a:off x="11346272" y="4673062"/>
            <a:ext cx="6211680" cy="4004930"/>
            <a:chOff x="0" y="0"/>
            <a:chExt cx="8282240" cy="5339906"/>
          </a:xfrm>
        </p:grpSpPr>
        <p:sp>
          <p:nvSpPr>
            <p:cNvPr id="10" name="TextBox 10"/>
            <p:cNvSpPr txBox="1"/>
            <p:nvPr/>
          </p:nvSpPr>
          <p:spPr>
            <a:xfrm>
              <a:off x="0" y="38100"/>
              <a:ext cx="8282240" cy="853430"/>
            </a:xfrm>
            <a:prstGeom prst="rect">
              <a:avLst/>
            </a:prstGeom>
          </p:spPr>
          <p:txBody>
            <a:bodyPr lIns="0" tIns="0" rIns="0" bIns="0" rtlCol="0" anchor="t">
              <a:spAutoFit/>
            </a:bodyPr>
            <a:lstStyle/>
            <a:p>
              <a:pPr>
                <a:lnSpc>
                  <a:spcPts val="4928"/>
                </a:lnSpc>
              </a:pPr>
              <a:r>
                <a:rPr lang="en-US" sz="4480">
                  <a:solidFill>
                    <a:srgbClr val="222222"/>
                  </a:solidFill>
                  <a:latin typeface="HK Grotesk Bold Bold"/>
                </a:rPr>
                <a:t>How is it achieved?</a:t>
              </a:r>
            </a:p>
          </p:txBody>
        </p:sp>
        <p:sp>
          <p:nvSpPr>
            <p:cNvPr id="11" name="TextBox 11"/>
            <p:cNvSpPr txBox="1"/>
            <p:nvPr/>
          </p:nvSpPr>
          <p:spPr>
            <a:xfrm>
              <a:off x="0" y="1321160"/>
              <a:ext cx="8282240" cy="4018746"/>
            </a:xfrm>
            <a:prstGeom prst="rect">
              <a:avLst/>
            </a:prstGeom>
          </p:spPr>
          <p:txBody>
            <a:bodyPr lIns="0" tIns="0" rIns="0" bIns="0" rtlCol="0" anchor="t">
              <a:spAutoFit/>
            </a:bodyPr>
            <a:lstStyle/>
            <a:p>
              <a:pPr>
                <a:lnSpc>
                  <a:spcPts val="4854"/>
                </a:lnSpc>
              </a:pPr>
              <a:r>
                <a:rPr lang="en-US" sz="3733">
                  <a:solidFill>
                    <a:srgbClr val="222222"/>
                  </a:solidFill>
                  <a:latin typeface="HK Grotesk Medium"/>
                </a:rPr>
                <a:t>We disabled the GPS (that is energy hungry) when the user is not performing any activity and re-enabled when the user starts a new activity</a:t>
              </a:r>
            </a:p>
          </p:txBody>
        </p:sp>
      </p:grpSp>
      <p:sp>
        <p:nvSpPr>
          <p:cNvPr id="12" name="TextBox 12"/>
          <p:cNvSpPr txBox="1"/>
          <p:nvPr/>
        </p:nvSpPr>
        <p:spPr>
          <a:xfrm>
            <a:off x="9496629" y="4817500"/>
            <a:ext cx="1497218" cy="1100409"/>
          </a:xfrm>
          <a:prstGeom prst="rect">
            <a:avLst/>
          </a:prstGeom>
        </p:spPr>
        <p:txBody>
          <a:bodyPr lIns="0" tIns="0" rIns="0" bIns="0" rtlCol="0" anchor="t">
            <a:spAutoFit/>
          </a:bodyPr>
          <a:lstStyle/>
          <a:p>
            <a:pPr>
              <a:lnSpc>
                <a:spcPts val="8288"/>
              </a:lnSpc>
            </a:pPr>
            <a:r>
              <a:rPr lang="en-US" sz="8288">
                <a:solidFill>
                  <a:srgbClr val="61EF91"/>
                </a:solidFill>
                <a:latin typeface="HK Grotesk Bold Bold"/>
              </a:rPr>
              <a:t>02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9249" y="1666046"/>
            <a:ext cx="2738498" cy="228664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18751" y="1666046"/>
            <a:ext cx="2738498" cy="228664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26342" y="4994339"/>
            <a:ext cx="1987638" cy="1023634"/>
          </a:xfrm>
          <a:prstGeom prst="rect">
            <a:avLst/>
          </a:prstGeom>
        </p:spPr>
      </p:pic>
      <p:sp>
        <p:nvSpPr>
          <p:cNvPr id="5" name="TextBox 5"/>
          <p:cNvSpPr txBox="1"/>
          <p:nvPr/>
        </p:nvSpPr>
        <p:spPr>
          <a:xfrm>
            <a:off x="1997063" y="570474"/>
            <a:ext cx="14293873" cy="1068852"/>
          </a:xfrm>
          <a:prstGeom prst="rect">
            <a:avLst/>
          </a:prstGeom>
        </p:spPr>
        <p:txBody>
          <a:bodyPr lIns="0" tIns="0" rIns="0" bIns="0" rtlCol="0" anchor="t">
            <a:spAutoFit/>
          </a:bodyPr>
          <a:lstStyle/>
          <a:p>
            <a:pPr algn="ctr">
              <a:lnSpc>
                <a:spcPts val="8023"/>
              </a:lnSpc>
            </a:pPr>
            <a:r>
              <a:rPr lang="en-US" sz="8023">
                <a:solidFill>
                  <a:srgbClr val="222222"/>
                </a:solidFill>
                <a:latin typeface="HK Grotesk Bold Bold"/>
              </a:rPr>
              <a:t>Context-Aware Optimizations</a:t>
            </a:r>
          </a:p>
        </p:txBody>
      </p:sp>
      <p:sp>
        <p:nvSpPr>
          <p:cNvPr id="6" name="TextBox 6"/>
          <p:cNvSpPr txBox="1"/>
          <p:nvPr/>
        </p:nvSpPr>
        <p:spPr>
          <a:xfrm>
            <a:off x="1997063" y="1993229"/>
            <a:ext cx="14603546" cy="2582010"/>
          </a:xfrm>
          <a:prstGeom prst="rect">
            <a:avLst/>
          </a:prstGeom>
        </p:spPr>
        <p:txBody>
          <a:bodyPr lIns="0" tIns="0" rIns="0" bIns="0" rtlCol="0" anchor="t">
            <a:spAutoFit/>
          </a:bodyPr>
          <a:lstStyle/>
          <a:p>
            <a:pPr algn="ctr">
              <a:lnSpc>
                <a:spcPts val="5190"/>
              </a:lnSpc>
            </a:pPr>
            <a:r>
              <a:rPr lang="en-US" sz="3707">
                <a:solidFill>
                  <a:srgbClr val="222222"/>
                </a:solidFill>
                <a:latin typeface="Open Sans"/>
              </a:rPr>
              <a:t>The activity recognition is strictly dependent on the device used:</a:t>
            </a:r>
          </a:p>
          <a:p>
            <a:pPr algn="ctr">
              <a:lnSpc>
                <a:spcPts val="5190"/>
              </a:lnSpc>
            </a:pPr>
            <a:endParaRPr lang="en-US" sz="3707">
              <a:solidFill>
                <a:srgbClr val="222222"/>
              </a:solidFill>
              <a:latin typeface="Open Sans"/>
            </a:endParaRPr>
          </a:p>
          <a:p>
            <a:pPr marL="800493" lvl="1" indent="-400247">
              <a:lnSpc>
                <a:spcPts val="5190"/>
              </a:lnSpc>
              <a:buFont typeface="Arial"/>
              <a:buChar char="•"/>
            </a:pPr>
            <a:r>
              <a:rPr lang="en-US" sz="3707">
                <a:solidFill>
                  <a:srgbClr val="222222"/>
                </a:solidFill>
                <a:latin typeface="Open Sans"/>
              </a:rPr>
              <a:t>Accuracy becomes low when using older devices and activity recognition mechanism becomes slower</a:t>
            </a:r>
          </a:p>
        </p:txBody>
      </p:sp>
      <p:grpSp>
        <p:nvGrpSpPr>
          <p:cNvPr id="7" name="Group 7"/>
          <p:cNvGrpSpPr/>
          <p:nvPr/>
        </p:nvGrpSpPr>
        <p:grpSpPr>
          <a:xfrm>
            <a:off x="2870442" y="6717107"/>
            <a:ext cx="3584742" cy="2873022"/>
            <a:chOff x="0" y="0"/>
            <a:chExt cx="4779656" cy="3830696"/>
          </a:xfrm>
        </p:grpSpPr>
        <p:sp>
          <p:nvSpPr>
            <p:cNvPr id="8" name="TextBox 8"/>
            <p:cNvSpPr txBox="1"/>
            <p:nvPr/>
          </p:nvSpPr>
          <p:spPr>
            <a:xfrm>
              <a:off x="0" y="1660055"/>
              <a:ext cx="4779656" cy="2170642"/>
            </a:xfrm>
            <a:prstGeom prst="rect">
              <a:avLst/>
            </a:prstGeom>
          </p:spPr>
          <p:txBody>
            <a:bodyPr lIns="0" tIns="0" rIns="0" bIns="0" rtlCol="0" anchor="t">
              <a:spAutoFit/>
            </a:bodyPr>
            <a:lstStyle/>
            <a:p>
              <a:pPr>
                <a:lnSpc>
                  <a:spcPts val="3249"/>
                </a:lnSpc>
              </a:pPr>
              <a:r>
                <a:rPr lang="en-US" sz="2499">
                  <a:solidFill>
                    <a:srgbClr val="222222"/>
                  </a:solidFill>
                  <a:latin typeface="HK Grotesk Medium"/>
                </a:rPr>
                <a:t>Save the step counter value when the user is detected as STILL by the application </a:t>
              </a:r>
            </a:p>
          </p:txBody>
        </p:sp>
        <p:sp>
          <p:nvSpPr>
            <p:cNvPr id="9" name="TextBox 9"/>
            <p:cNvSpPr txBox="1"/>
            <p:nvPr/>
          </p:nvSpPr>
          <p:spPr>
            <a:xfrm>
              <a:off x="0" y="104775"/>
              <a:ext cx="4779656" cy="1104435"/>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01</a:t>
              </a:r>
            </a:p>
          </p:txBody>
        </p:sp>
      </p:grpSp>
      <p:grpSp>
        <p:nvGrpSpPr>
          <p:cNvPr id="10" name="Group 10"/>
          <p:cNvGrpSpPr/>
          <p:nvPr/>
        </p:nvGrpSpPr>
        <p:grpSpPr>
          <a:xfrm>
            <a:off x="7674384" y="6795688"/>
            <a:ext cx="3584742" cy="2849549"/>
            <a:chOff x="0" y="104775"/>
            <a:chExt cx="4779656" cy="3799399"/>
          </a:xfrm>
        </p:grpSpPr>
        <p:sp>
          <p:nvSpPr>
            <p:cNvPr id="11" name="TextBox 11"/>
            <p:cNvSpPr txBox="1"/>
            <p:nvPr/>
          </p:nvSpPr>
          <p:spPr>
            <a:xfrm>
              <a:off x="0" y="1660055"/>
              <a:ext cx="4779656" cy="2244119"/>
            </a:xfrm>
            <a:prstGeom prst="rect">
              <a:avLst/>
            </a:prstGeom>
          </p:spPr>
          <p:txBody>
            <a:bodyPr lIns="0" tIns="0" rIns="0" bIns="0" rtlCol="0" anchor="t">
              <a:spAutoFit/>
            </a:bodyPr>
            <a:lstStyle/>
            <a:p>
              <a:pPr>
                <a:lnSpc>
                  <a:spcPts val="3250"/>
                </a:lnSpc>
              </a:pPr>
              <a:r>
                <a:rPr lang="en-US" sz="2500" dirty="0">
                  <a:solidFill>
                    <a:srgbClr val="222222"/>
                  </a:solidFill>
                  <a:latin typeface="HK Grotesk Medium"/>
                </a:rPr>
                <a:t>When the new step counter value is greater then the saved value + N steps. GPS is re-enabled.</a:t>
              </a:r>
            </a:p>
          </p:txBody>
        </p:sp>
        <p:sp>
          <p:nvSpPr>
            <p:cNvPr id="12" name="TextBox 12"/>
            <p:cNvSpPr txBox="1"/>
            <p:nvPr/>
          </p:nvSpPr>
          <p:spPr>
            <a:xfrm>
              <a:off x="0" y="104775"/>
              <a:ext cx="4779656" cy="1104435"/>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02</a:t>
              </a:r>
            </a:p>
          </p:txBody>
        </p:sp>
      </p:grpSp>
      <p:grpSp>
        <p:nvGrpSpPr>
          <p:cNvPr id="13" name="Group 13"/>
          <p:cNvGrpSpPr/>
          <p:nvPr/>
        </p:nvGrpSpPr>
        <p:grpSpPr>
          <a:xfrm>
            <a:off x="12478326" y="6317856"/>
            <a:ext cx="3584742" cy="3671524"/>
            <a:chOff x="0" y="0"/>
            <a:chExt cx="4779656" cy="4895366"/>
          </a:xfrm>
        </p:grpSpPr>
        <p:sp>
          <p:nvSpPr>
            <p:cNvPr id="14" name="TextBox 14"/>
            <p:cNvSpPr txBox="1"/>
            <p:nvPr/>
          </p:nvSpPr>
          <p:spPr>
            <a:xfrm>
              <a:off x="0" y="1660055"/>
              <a:ext cx="4779656" cy="3235311"/>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In this way even if there are some delays or accuracy errors due to the activity recognition, we can collect GPS data anyway</a:t>
              </a:r>
            </a:p>
          </p:txBody>
        </p:sp>
        <p:sp>
          <p:nvSpPr>
            <p:cNvPr id="15" name="TextBox 15"/>
            <p:cNvSpPr txBox="1"/>
            <p:nvPr/>
          </p:nvSpPr>
          <p:spPr>
            <a:xfrm>
              <a:off x="0" y="104775"/>
              <a:ext cx="4779656" cy="1104435"/>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03</a:t>
              </a:r>
            </a:p>
          </p:txBody>
        </p:sp>
      </p:grpSp>
      <p:sp>
        <p:nvSpPr>
          <p:cNvPr id="16" name="TextBox 16"/>
          <p:cNvSpPr txBox="1"/>
          <p:nvPr/>
        </p:nvSpPr>
        <p:spPr>
          <a:xfrm>
            <a:off x="6672592" y="5057775"/>
            <a:ext cx="7327464" cy="688717"/>
          </a:xfrm>
          <a:prstGeom prst="rect">
            <a:avLst/>
          </a:prstGeom>
        </p:spPr>
        <p:txBody>
          <a:bodyPr lIns="0" tIns="0" rIns="0" bIns="0" rtlCol="0" anchor="t">
            <a:spAutoFit/>
          </a:bodyPr>
          <a:lstStyle/>
          <a:p>
            <a:pPr algn="ctr">
              <a:lnSpc>
                <a:spcPts val="5614"/>
              </a:lnSpc>
            </a:pPr>
            <a:r>
              <a:rPr lang="en-US" sz="4010">
                <a:solidFill>
                  <a:srgbClr val="000000"/>
                </a:solidFill>
                <a:latin typeface="Open Sans Bold Italics"/>
              </a:rPr>
              <a:t>Additional Step Counter Check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29526" y="2314885"/>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4. Implementation details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pic>
        <p:nvPicPr>
          <p:cNvPr id="5" name="Picture 5"/>
          <p:cNvPicPr>
            <a:picLocks noChangeAspect="1"/>
          </p:cNvPicPr>
          <p:nvPr/>
        </p:nvPicPr>
        <p:blipFill>
          <a:blip r:embed="rId4"/>
          <a:srcRect/>
          <a:stretch>
            <a:fillRect/>
          </a:stretch>
        </p:blipFill>
        <p:spPr>
          <a:xfrm>
            <a:off x="11933062" y="4331238"/>
            <a:ext cx="4736383" cy="511770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971" y="-127441"/>
            <a:ext cx="18831328" cy="3400114"/>
            <a:chOff x="0" y="0"/>
            <a:chExt cx="4959691" cy="895503"/>
          </a:xfrm>
        </p:grpSpPr>
        <p:sp>
          <p:nvSpPr>
            <p:cNvPr id="3" name="Freeform 3"/>
            <p:cNvSpPr/>
            <p:nvPr/>
          </p:nvSpPr>
          <p:spPr>
            <a:xfrm>
              <a:off x="0" y="0"/>
              <a:ext cx="4959691" cy="895503"/>
            </a:xfrm>
            <a:custGeom>
              <a:avLst/>
              <a:gdLst/>
              <a:ahLst/>
              <a:cxnLst/>
              <a:rect l="l" t="t" r="r" b="b"/>
              <a:pathLst>
                <a:path w="4959691" h="895503">
                  <a:moveTo>
                    <a:pt x="0" y="0"/>
                  </a:moveTo>
                  <a:lnTo>
                    <a:pt x="4959691" y="0"/>
                  </a:lnTo>
                  <a:lnTo>
                    <a:pt x="4959691" y="895503"/>
                  </a:lnTo>
                  <a:lnTo>
                    <a:pt x="0" y="895503"/>
                  </a:lnTo>
                  <a:close/>
                </a:path>
              </a:pathLst>
            </a:custGeom>
            <a:solidFill>
              <a:srgbClr val="61EF91"/>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324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6247" y="911030"/>
            <a:ext cx="2738498" cy="2286646"/>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grpSp>
        <p:nvGrpSpPr>
          <p:cNvPr id="7" name="Group 7"/>
          <p:cNvGrpSpPr/>
          <p:nvPr/>
        </p:nvGrpSpPr>
        <p:grpSpPr>
          <a:xfrm>
            <a:off x="8706441" y="3349519"/>
            <a:ext cx="6903876" cy="915416"/>
            <a:chOff x="0" y="0"/>
            <a:chExt cx="9205168" cy="1220555"/>
          </a:xfrm>
        </p:grpSpPr>
        <p:sp>
          <p:nvSpPr>
            <p:cNvPr id="8" name="TextBox 8"/>
            <p:cNvSpPr txBox="1"/>
            <p:nvPr/>
          </p:nvSpPr>
          <p:spPr>
            <a:xfrm>
              <a:off x="1898718" y="140936"/>
              <a:ext cx="7306450" cy="527753"/>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start GATT server &amp; BLE advertising</a:t>
              </a:r>
            </a:p>
          </p:txBody>
        </p:sp>
        <p:sp>
          <p:nvSpPr>
            <p:cNvPr id="9" name="TextBox 9"/>
            <p:cNvSpPr txBox="1"/>
            <p:nvPr/>
          </p:nvSpPr>
          <p:spPr>
            <a:xfrm>
              <a:off x="0" y="104775"/>
              <a:ext cx="1549001" cy="1114425"/>
            </a:xfrm>
            <a:prstGeom prst="rect">
              <a:avLst/>
            </a:prstGeom>
          </p:spPr>
          <p:txBody>
            <a:bodyPr lIns="0" tIns="0" rIns="0" bIns="0" rtlCol="0" anchor="t">
              <a:spAutoFit/>
            </a:bodyPr>
            <a:lstStyle/>
            <a:p>
              <a:pPr>
                <a:lnSpc>
                  <a:spcPts val="6000"/>
                </a:lnSpc>
              </a:pPr>
              <a:r>
                <a:rPr lang="en-US" sz="6000">
                  <a:solidFill>
                    <a:srgbClr val="5271FF"/>
                  </a:solidFill>
                  <a:latin typeface="HK Grotesk Bold Bold"/>
                </a:rPr>
                <a:t>1</a:t>
              </a:r>
            </a:p>
          </p:txBody>
        </p:sp>
        <p:sp>
          <p:nvSpPr>
            <p:cNvPr id="10" name="TextBox 10"/>
            <p:cNvSpPr txBox="1"/>
            <p:nvPr/>
          </p:nvSpPr>
          <p:spPr>
            <a:xfrm>
              <a:off x="1898718" y="679280"/>
              <a:ext cx="7306450" cy="334856"/>
            </a:xfrm>
            <a:prstGeom prst="rect">
              <a:avLst/>
            </a:prstGeom>
          </p:spPr>
          <p:txBody>
            <a:bodyPr lIns="0" tIns="0" rIns="0" bIns="0" rtlCol="0" anchor="t">
              <a:spAutoFit/>
            </a:bodyPr>
            <a:lstStyle/>
            <a:p>
              <a:pPr>
                <a:lnSpc>
                  <a:spcPts val="2080"/>
                </a:lnSpc>
              </a:pPr>
              <a:r>
                <a:rPr lang="en-US" sz="1600">
                  <a:solidFill>
                    <a:srgbClr val="222222"/>
                  </a:solidFill>
                  <a:latin typeface="HK Grotesk Light"/>
                </a:rPr>
                <a:t>advertise a chosen service UUID</a:t>
              </a:r>
            </a:p>
          </p:txBody>
        </p:sp>
        <p:sp>
          <p:nvSpPr>
            <p:cNvPr id="11" name="AutoShape 11"/>
            <p:cNvSpPr/>
            <p:nvPr/>
          </p:nvSpPr>
          <p:spPr>
            <a:xfrm>
              <a:off x="0" y="1207855"/>
              <a:ext cx="6895414" cy="0"/>
            </a:xfrm>
            <a:prstGeom prst="line">
              <a:avLst/>
            </a:prstGeom>
            <a:ln w="12700" cap="flat">
              <a:solidFill>
                <a:srgbClr val="000000"/>
              </a:solidFill>
              <a:prstDash val="solid"/>
              <a:headEnd type="none" w="sm" len="sm"/>
              <a:tailEnd type="none" w="sm" len="sm"/>
            </a:ln>
          </p:spPr>
        </p:sp>
      </p:grpSp>
      <p:grpSp>
        <p:nvGrpSpPr>
          <p:cNvPr id="12" name="Group 12"/>
          <p:cNvGrpSpPr/>
          <p:nvPr/>
        </p:nvGrpSpPr>
        <p:grpSpPr>
          <a:xfrm>
            <a:off x="2043771" y="4403048"/>
            <a:ext cx="7852996" cy="916433"/>
            <a:chOff x="0" y="0"/>
            <a:chExt cx="10470661" cy="1221910"/>
          </a:xfrm>
        </p:grpSpPr>
        <p:sp>
          <p:nvSpPr>
            <p:cNvPr id="13" name="TextBox 13"/>
            <p:cNvSpPr txBox="1"/>
            <p:nvPr/>
          </p:nvSpPr>
          <p:spPr>
            <a:xfrm>
              <a:off x="0" y="235247"/>
              <a:ext cx="7306450" cy="532342"/>
            </a:xfrm>
            <a:prstGeom prst="rect">
              <a:avLst/>
            </a:prstGeom>
          </p:spPr>
          <p:txBody>
            <a:bodyPr lIns="0" tIns="0" rIns="0" bIns="0" rtlCol="0" anchor="t">
              <a:spAutoFit/>
            </a:bodyPr>
            <a:lstStyle/>
            <a:p>
              <a:pPr algn="r">
                <a:lnSpc>
                  <a:spcPts val="3249"/>
                </a:lnSpc>
              </a:pPr>
              <a:r>
                <a:rPr lang="en-US" sz="2499">
                  <a:solidFill>
                    <a:srgbClr val="222222"/>
                  </a:solidFill>
                  <a:latin typeface="HK Grotesk Medium"/>
                </a:rPr>
                <a:t>start BLE scanning</a:t>
              </a:r>
            </a:p>
          </p:txBody>
        </p:sp>
        <p:sp>
          <p:nvSpPr>
            <p:cNvPr id="14" name="TextBox 14"/>
            <p:cNvSpPr txBox="1"/>
            <p:nvPr/>
          </p:nvSpPr>
          <p:spPr>
            <a:xfrm>
              <a:off x="8921660" y="104775"/>
              <a:ext cx="1549001" cy="1104435"/>
            </a:xfrm>
            <a:prstGeom prst="rect">
              <a:avLst/>
            </a:prstGeom>
          </p:spPr>
          <p:txBody>
            <a:bodyPr lIns="0" tIns="0" rIns="0" bIns="0" rtlCol="0" anchor="t">
              <a:spAutoFit/>
            </a:bodyPr>
            <a:lstStyle/>
            <a:p>
              <a:pPr>
                <a:lnSpc>
                  <a:spcPts val="6000"/>
                </a:lnSpc>
              </a:pPr>
              <a:r>
                <a:rPr lang="en-US" sz="6000">
                  <a:solidFill>
                    <a:srgbClr val="FF1616"/>
                  </a:solidFill>
                  <a:latin typeface="HK Grotesk Bold"/>
                </a:rPr>
                <a:t>2</a:t>
              </a:r>
            </a:p>
          </p:txBody>
        </p:sp>
        <p:sp>
          <p:nvSpPr>
            <p:cNvPr id="15" name="TextBox 15"/>
            <p:cNvSpPr txBox="1"/>
            <p:nvPr/>
          </p:nvSpPr>
          <p:spPr>
            <a:xfrm>
              <a:off x="0" y="775885"/>
              <a:ext cx="7306450" cy="334856"/>
            </a:xfrm>
            <a:prstGeom prst="rect">
              <a:avLst/>
            </a:prstGeom>
          </p:spPr>
          <p:txBody>
            <a:bodyPr lIns="0" tIns="0" rIns="0" bIns="0" rtlCol="0" anchor="t">
              <a:spAutoFit/>
            </a:bodyPr>
            <a:lstStyle/>
            <a:p>
              <a:pPr algn="r">
                <a:lnSpc>
                  <a:spcPts val="2080"/>
                </a:lnSpc>
              </a:pPr>
              <a:r>
                <a:rPr lang="en-US" sz="1600">
                  <a:solidFill>
                    <a:srgbClr val="222222"/>
                  </a:solidFill>
                  <a:latin typeface="HK Grotesk Light"/>
                </a:rPr>
                <a:t>filtering results by advertised service UUID</a:t>
              </a:r>
            </a:p>
          </p:txBody>
        </p:sp>
        <p:sp>
          <p:nvSpPr>
            <p:cNvPr id="16" name="AutoShape 16"/>
            <p:cNvSpPr/>
            <p:nvPr/>
          </p:nvSpPr>
          <p:spPr>
            <a:xfrm>
              <a:off x="4142243" y="1209210"/>
              <a:ext cx="5553918" cy="0"/>
            </a:xfrm>
            <a:prstGeom prst="line">
              <a:avLst/>
            </a:prstGeom>
            <a:ln w="12700" cap="flat">
              <a:solidFill>
                <a:srgbClr val="000000"/>
              </a:solidFill>
              <a:prstDash val="solid"/>
              <a:headEnd type="none" w="sm" len="sm"/>
              <a:tailEnd type="none" w="sm" len="sm"/>
            </a:ln>
          </p:spPr>
        </p:sp>
      </p:grpSp>
      <p:sp>
        <p:nvSpPr>
          <p:cNvPr id="17" name="AutoShape 17"/>
          <p:cNvSpPr/>
          <p:nvPr/>
        </p:nvSpPr>
        <p:spPr>
          <a:xfrm rot="3224596">
            <a:off x="7244272" y="7423305"/>
            <a:ext cx="1837584" cy="0"/>
          </a:xfrm>
          <a:prstGeom prst="line">
            <a:avLst/>
          </a:prstGeom>
          <a:ln w="9525" cap="flat">
            <a:solidFill>
              <a:srgbClr val="000000"/>
            </a:solidFill>
            <a:prstDash val="solid"/>
            <a:headEnd type="none" w="sm" len="sm"/>
            <a:tailEnd type="triangle" w="lg" len="med"/>
          </a:ln>
        </p:spPr>
      </p:sp>
      <p:grpSp>
        <p:nvGrpSpPr>
          <p:cNvPr id="18" name="Group 18"/>
          <p:cNvGrpSpPr/>
          <p:nvPr/>
        </p:nvGrpSpPr>
        <p:grpSpPr>
          <a:xfrm>
            <a:off x="8697668" y="8357283"/>
            <a:ext cx="7612841" cy="916433"/>
            <a:chOff x="0" y="0"/>
            <a:chExt cx="10150455" cy="1221910"/>
          </a:xfrm>
        </p:grpSpPr>
        <p:sp>
          <p:nvSpPr>
            <p:cNvPr id="19" name="TextBox 19"/>
            <p:cNvSpPr txBox="1"/>
            <p:nvPr/>
          </p:nvSpPr>
          <p:spPr>
            <a:xfrm>
              <a:off x="2172880" y="202294"/>
              <a:ext cx="7306450" cy="532342"/>
            </a:xfrm>
            <a:prstGeom prst="rect">
              <a:avLst/>
            </a:prstGeom>
          </p:spPr>
          <p:txBody>
            <a:bodyPr lIns="0" tIns="0" rIns="0" bIns="0" rtlCol="0" anchor="t">
              <a:spAutoFit/>
            </a:bodyPr>
            <a:lstStyle/>
            <a:p>
              <a:pPr algn="just">
                <a:lnSpc>
                  <a:spcPts val="3249"/>
                </a:lnSpc>
              </a:pPr>
              <a:r>
                <a:rPr lang="en-US" sz="2499">
                  <a:solidFill>
                    <a:srgbClr val="222222"/>
                  </a:solidFill>
                  <a:latin typeface="HK Grotesk Medium"/>
                </a:rPr>
                <a:t>connect to GATT server</a:t>
              </a:r>
            </a:p>
          </p:txBody>
        </p:sp>
        <p:sp>
          <p:nvSpPr>
            <p:cNvPr id="20" name="TextBox 20"/>
            <p:cNvSpPr txBox="1"/>
            <p:nvPr/>
          </p:nvSpPr>
          <p:spPr>
            <a:xfrm>
              <a:off x="0" y="104775"/>
              <a:ext cx="1549001" cy="1104435"/>
            </a:xfrm>
            <a:prstGeom prst="rect">
              <a:avLst/>
            </a:prstGeom>
          </p:spPr>
          <p:txBody>
            <a:bodyPr lIns="0" tIns="0" rIns="0" bIns="0" rtlCol="0" anchor="t">
              <a:spAutoFit/>
            </a:bodyPr>
            <a:lstStyle/>
            <a:p>
              <a:pPr>
                <a:lnSpc>
                  <a:spcPts val="6000"/>
                </a:lnSpc>
              </a:pPr>
              <a:r>
                <a:rPr lang="en-US" sz="6000">
                  <a:solidFill>
                    <a:srgbClr val="FF1616"/>
                  </a:solidFill>
                  <a:latin typeface="HK Grotesk Bold Bold"/>
                </a:rPr>
                <a:t>3</a:t>
              </a:r>
            </a:p>
          </p:txBody>
        </p:sp>
        <p:sp>
          <p:nvSpPr>
            <p:cNvPr id="21" name="TextBox 21"/>
            <p:cNvSpPr txBox="1"/>
            <p:nvPr/>
          </p:nvSpPr>
          <p:spPr>
            <a:xfrm>
              <a:off x="2172880" y="693209"/>
              <a:ext cx="7977575" cy="334856"/>
            </a:xfrm>
            <a:prstGeom prst="rect">
              <a:avLst/>
            </a:prstGeom>
          </p:spPr>
          <p:txBody>
            <a:bodyPr lIns="0" tIns="0" rIns="0" bIns="0" rtlCol="0" anchor="t">
              <a:spAutoFit/>
            </a:bodyPr>
            <a:lstStyle/>
            <a:p>
              <a:pPr>
                <a:lnSpc>
                  <a:spcPts val="2080"/>
                </a:lnSpc>
              </a:pPr>
              <a:r>
                <a:rPr lang="en-US" sz="1600">
                  <a:solidFill>
                    <a:srgbClr val="222222"/>
                  </a:solidFill>
                  <a:latin typeface="HK Grotesk Light"/>
                </a:rPr>
                <a:t>if some of the required services are missing, </a:t>
              </a:r>
              <a:r>
                <a:rPr lang="en-US" sz="1600">
                  <a:solidFill>
                    <a:srgbClr val="222222"/>
                  </a:solidFill>
                  <a:latin typeface="HK Grotesk Light Bold"/>
                </a:rPr>
                <a:t>force</a:t>
              </a:r>
              <a:r>
                <a:rPr lang="en-US" sz="1600">
                  <a:solidFill>
                    <a:srgbClr val="222222"/>
                  </a:solidFill>
                  <a:latin typeface="HK Grotesk Light"/>
                </a:rPr>
                <a:t> service discovery</a:t>
              </a:r>
            </a:p>
          </p:txBody>
        </p:sp>
        <p:sp>
          <p:nvSpPr>
            <p:cNvPr id="22" name="AutoShape 22"/>
            <p:cNvSpPr/>
            <p:nvPr/>
          </p:nvSpPr>
          <p:spPr>
            <a:xfrm>
              <a:off x="0" y="1209210"/>
              <a:ext cx="7210759" cy="0"/>
            </a:xfrm>
            <a:prstGeom prst="line">
              <a:avLst/>
            </a:prstGeom>
            <a:ln w="12700" cap="flat">
              <a:solidFill>
                <a:srgbClr val="000000"/>
              </a:solidFill>
              <a:prstDash val="solid"/>
              <a:headEnd type="none" w="sm" len="sm"/>
              <a:tailEnd type="none" w="sm" len="sm"/>
            </a:ln>
          </p:spPr>
        </p:sp>
      </p:grpSp>
      <p:sp>
        <p:nvSpPr>
          <p:cNvPr id="23" name="AutoShape 23"/>
          <p:cNvSpPr/>
          <p:nvPr/>
        </p:nvSpPr>
        <p:spPr>
          <a:xfrm rot="7272373">
            <a:off x="3616196" y="7486183"/>
            <a:ext cx="1869649" cy="0"/>
          </a:xfrm>
          <a:prstGeom prst="line">
            <a:avLst/>
          </a:prstGeom>
          <a:ln w="9525" cap="flat">
            <a:solidFill>
              <a:srgbClr val="000000"/>
            </a:solidFill>
            <a:prstDash val="solid"/>
            <a:headEnd type="none" w="sm" len="sm"/>
            <a:tailEnd type="triangle" w="lg" len="med"/>
          </a:ln>
        </p:spPr>
      </p:sp>
      <p:pic>
        <p:nvPicPr>
          <p:cNvPr id="24" name="Picture 24"/>
          <p:cNvPicPr>
            <a:picLocks noChangeAspect="1"/>
          </p:cNvPicPr>
          <p:nvPr/>
        </p:nvPicPr>
        <p:blipFill>
          <a:blip r:embed="rId4"/>
          <a:srcRect/>
          <a:stretch>
            <a:fillRect/>
          </a:stretch>
        </p:blipFill>
        <p:spPr>
          <a:xfrm>
            <a:off x="15610317" y="3229887"/>
            <a:ext cx="2404497" cy="4605223"/>
          </a:xfrm>
          <a:prstGeom prst="rect">
            <a:avLst/>
          </a:prstGeom>
        </p:spPr>
      </p:pic>
      <p:grpSp>
        <p:nvGrpSpPr>
          <p:cNvPr id="25" name="Group 25"/>
          <p:cNvGrpSpPr>
            <a:grpSpLocks noChangeAspect="1"/>
          </p:cNvGrpSpPr>
          <p:nvPr/>
        </p:nvGrpSpPr>
        <p:grpSpPr>
          <a:xfrm>
            <a:off x="327616" y="1525505"/>
            <a:ext cx="2739441" cy="2739430"/>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632" t="-110049" r="-35263" b="-74211"/>
              </a:stretch>
            </a:blipFill>
          </p:spPr>
        </p:sp>
      </p:grpSp>
      <p:sp>
        <p:nvSpPr>
          <p:cNvPr id="27" name="TextBox 27"/>
          <p:cNvSpPr txBox="1"/>
          <p:nvPr/>
        </p:nvSpPr>
        <p:spPr>
          <a:xfrm>
            <a:off x="5037605" y="6007821"/>
            <a:ext cx="2651968"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server found?</a:t>
            </a:r>
          </a:p>
        </p:txBody>
      </p:sp>
      <p:grpSp>
        <p:nvGrpSpPr>
          <p:cNvPr id="28" name="Group 28"/>
          <p:cNvGrpSpPr/>
          <p:nvPr/>
        </p:nvGrpSpPr>
        <p:grpSpPr>
          <a:xfrm>
            <a:off x="10331853" y="9397541"/>
            <a:ext cx="3158429" cy="706717"/>
            <a:chOff x="0" y="0"/>
            <a:chExt cx="4211239" cy="942289"/>
          </a:xfrm>
        </p:grpSpPr>
        <p:grpSp>
          <p:nvGrpSpPr>
            <p:cNvPr id="29" name="Group 29"/>
            <p:cNvGrpSpPr/>
            <p:nvPr/>
          </p:nvGrpSpPr>
          <p:grpSpPr>
            <a:xfrm>
              <a:off x="0" y="0"/>
              <a:ext cx="4211239" cy="942289"/>
              <a:chOff x="0" y="0"/>
              <a:chExt cx="16269325" cy="3640357"/>
            </a:xfrm>
          </p:grpSpPr>
          <p:sp>
            <p:nvSpPr>
              <p:cNvPr id="30" name="Freeform 30"/>
              <p:cNvSpPr/>
              <p:nvPr/>
            </p:nvSpPr>
            <p:spPr>
              <a:xfrm>
                <a:off x="8890" y="0"/>
                <a:ext cx="16264245" cy="3640357"/>
              </a:xfrm>
              <a:custGeom>
                <a:avLst/>
                <a:gdLst/>
                <a:ahLst/>
                <a:cxnLst/>
                <a:rect l="l" t="t" r="r" b="b"/>
                <a:pathLst>
                  <a:path w="16264245" h="3640357">
                    <a:moveTo>
                      <a:pt x="0" y="0"/>
                    </a:moveTo>
                    <a:lnTo>
                      <a:pt x="0" y="3640357"/>
                    </a:lnTo>
                    <a:lnTo>
                      <a:pt x="16264245" y="3640357"/>
                    </a:lnTo>
                    <a:lnTo>
                      <a:pt x="16264245" y="0"/>
                    </a:lnTo>
                    <a:lnTo>
                      <a:pt x="0" y="0"/>
                    </a:lnTo>
                    <a:lnTo>
                      <a:pt x="0" y="0"/>
                    </a:lnTo>
                    <a:close/>
                    <a:moveTo>
                      <a:pt x="15678776" y="410210"/>
                    </a:moveTo>
                    <a:cubicBezTo>
                      <a:pt x="15772756" y="410210"/>
                      <a:pt x="15850226" y="486410"/>
                      <a:pt x="15850226" y="581660"/>
                    </a:cubicBezTo>
                    <a:cubicBezTo>
                      <a:pt x="15850226" y="676910"/>
                      <a:pt x="15774026" y="753110"/>
                      <a:pt x="15678776" y="753110"/>
                    </a:cubicBezTo>
                    <a:cubicBezTo>
                      <a:pt x="15583526" y="753110"/>
                      <a:pt x="15507326" y="676910"/>
                      <a:pt x="15507326" y="581660"/>
                    </a:cubicBezTo>
                    <a:cubicBezTo>
                      <a:pt x="15507326" y="486410"/>
                      <a:pt x="15584795" y="410210"/>
                      <a:pt x="15678776"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3230147"/>
                    </a:moveTo>
                    <a:cubicBezTo>
                      <a:pt x="478790" y="3230147"/>
                      <a:pt x="401320" y="3153947"/>
                      <a:pt x="401320" y="3058697"/>
                    </a:cubicBezTo>
                    <a:cubicBezTo>
                      <a:pt x="401320" y="2964717"/>
                      <a:pt x="477520" y="2887247"/>
                      <a:pt x="572770" y="2887247"/>
                    </a:cubicBezTo>
                    <a:cubicBezTo>
                      <a:pt x="666750" y="2887247"/>
                      <a:pt x="744220" y="2963447"/>
                      <a:pt x="744220" y="3058697"/>
                    </a:cubicBezTo>
                    <a:cubicBezTo>
                      <a:pt x="744220" y="3152677"/>
                      <a:pt x="666750" y="3230147"/>
                      <a:pt x="572770" y="3230147"/>
                    </a:cubicBezTo>
                    <a:close/>
                    <a:moveTo>
                      <a:pt x="15678776" y="3230147"/>
                    </a:moveTo>
                    <a:cubicBezTo>
                      <a:pt x="15584795" y="3230147"/>
                      <a:pt x="15507326" y="3153947"/>
                      <a:pt x="15507326" y="3058697"/>
                    </a:cubicBezTo>
                    <a:cubicBezTo>
                      <a:pt x="15507326" y="2964717"/>
                      <a:pt x="15583526" y="2887247"/>
                      <a:pt x="15678776" y="2887247"/>
                    </a:cubicBezTo>
                    <a:cubicBezTo>
                      <a:pt x="15774026" y="2887247"/>
                      <a:pt x="15850226" y="2963447"/>
                      <a:pt x="15850226" y="3058697"/>
                    </a:cubicBezTo>
                    <a:cubicBezTo>
                      <a:pt x="15850226" y="3152677"/>
                      <a:pt x="15772754" y="3230147"/>
                      <a:pt x="15678776" y="3230147"/>
                    </a:cubicBezTo>
                    <a:close/>
                  </a:path>
                </a:pathLst>
              </a:custGeom>
              <a:solidFill>
                <a:srgbClr val="FBCB41"/>
              </a:solidFill>
            </p:spPr>
          </p:sp>
          <p:sp>
            <p:nvSpPr>
              <p:cNvPr id="31" name="Freeform 31"/>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F9B230"/>
              </a:solidFill>
            </p:spPr>
          </p:sp>
          <p:sp>
            <p:nvSpPr>
              <p:cNvPr id="32" name="Freeform 32"/>
              <p:cNvSpPr/>
              <p:nvPr/>
            </p:nvSpPr>
            <p:spPr>
              <a:xfrm>
                <a:off x="15516216"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F9B230"/>
              </a:solidFill>
            </p:spPr>
          </p:sp>
          <p:sp>
            <p:nvSpPr>
              <p:cNvPr id="33" name="Freeform 33"/>
              <p:cNvSpPr/>
              <p:nvPr/>
            </p:nvSpPr>
            <p:spPr>
              <a:xfrm>
                <a:off x="15516216" y="2887247"/>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F9B230"/>
              </a:solidFill>
            </p:spPr>
          </p:sp>
          <p:sp>
            <p:nvSpPr>
              <p:cNvPr id="34" name="Freeform 34"/>
              <p:cNvSpPr/>
              <p:nvPr/>
            </p:nvSpPr>
            <p:spPr>
              <a:xfrm>
                <a:off x="410210" y="2887247"/>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F9B230"/>
              </a:solidFill>
            </p:spPr>
          </p:sp>
        </p:grpSp>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335" y="270443"/>
              <a:ext cx="399734" cy="364848"/>
            </a:xfrm>
            <a:prstGeom prst="rect">
              <a:avLst/>
            </a:prstGeom>
          </p:spPr>
        </p:pic>
        <p:sp>
          <p:nvSpPr>
            <p:cNvPr id="36" name="TextBox 36"/>
            <p:cNvSpPr txBox="1"/>
            <p:nvPr/>
          </p:nvSpPr>
          <p:spPr>
            <a:xfrm>
              <a:off x="522382" y="162125"/>
              <a:ext cx="3688857" cy="552910"/>
            </a:xfrm>
            <a:prstGeom prst="rect">
              <a:avLst/>
            </a:prstGeom>
          </p:spPr>
          <p:txBody>
            <a:bodyPr lIns="0" tIns="0" rIns="0" bIns="0" rtlCol="0" anchor="t">
              <a:spAutoFit/>
            </a:bodyPr>
            <a:lstStyle/>
            <a:p>
              <a:pPr>
                <a:lnSpc>
                  <a:spcPts val="1667"/>
                </a:lnSpc>
              </a:pPr>
              <a:r>
                <a:rPr lang="en-US" sz="1190">
                  <a:solidFill>
                    <a:srgbClr val="000000"/>
                  </a:solidFill>
                  <a:latin typeface="HK Grotesk Light"/>
                </a:rPr>
                <a:t>this happens because of a wrong caching mechanism in Android BLE GATT library</a:t>
              </a:r>
            </a:p>
          </p:txBody>
        </p:sp>
      </p:grpSp>
      <p:sp>
        <p:nvSpPr>
          <p:cNvPr id="37" name="AutoShape 37"/>
          <p:cNvSpPr/>
          <p:nvPr/>
        </p:nvSpPr>
        <p:spPr>
          <a:xfrm rot="5400000">
            <a:off x="6044988" y="5751133"/>
            <a:ext cx="637202" cy="0"/>
          </a:xfrm>
          <a:prstGeom prst="line">
            <a:avLst/>
          </a:prstGeom>
          <a:ln w="9525" cap="flat">
            <a:solidFill>
              <a:srgbClr val="000000"/>
            </a:solidFill>
            <a:prstDash val="solid"/>
            <a:headEnd type="none" w="sm" len="sm"/>
            <a:tailEnd type="arrow" w="med" len="sm"/>
          </a:ln>
        </p:spPr>
      </p:sp>
      <p:sp>
        <p:nvSpPr>
          <p:cNvPr id="38" name="AutoShape 38"/>
          <p:cNvSpPr/>
          <p:nvPr/>
        </p:nvSpPr>
        <p:spPr>
          <a:xfrm rot="-5400000">
            <a:off x="726803" y="6311060"/>
            <a:ext cx="3954308" cy="0"/>
          </a:xfrm>
          <a:prstGeom prst="line">
            <a:avLst/>
          </a:prstGeom>
          <a:ln w="9525" cap="flat">
            <a:solidFill>
              <a:srgbClr val="000000"/>
            </a:solidFill>
            <a:prstDash val="solid"/>
            <a:headEnd type="none" w="sm" len="sm"/>
            <a:tailEnd type="none" w="sm" len="sm"/>
          </a:ln>
        </p:spPr>
      </p:sp>
      <p:sp>
        <p:nvSpPr>
          <p:cNvPr id="39" name="AutoShape 39"/>
          <p:cNvSpPr/>
          <p:nvPr/>
        </p:nvSpPr>
        <p:spPr>
          <a:xfrm>
            <a:off x="2699195" y="4338668"/>
            <a:ext cx="4154435" cy="0"/>
          </a:xfrm>
          <a:prstGeom prst="line">
            <a:avLst/>
          </a:prstGeom>
          <a:ln w="9525" cap="flat">
            <a:solidFill>
              <a:srgbClr val="000000"/>
            </a:solidFill>
            <a:prstDash val="solid"/>
            <a:headEnd type="none" w="sm" len="sm"/>
            <a:tailEnd type="none" w="sm" len="sm"/>
          </a:ln>
        </p:spPr>
      </p:sp>
      <p:sp>
        <p:nvSpPr>
          <p:cNvPr id="40" name="AutoShape 40"/>
          <p:cNvSpPr/>
          <p:nvPr/>
        </p:nvSpPr>
        <p:spPr>
          <a:xfrm rot="5400000">
            <a:off x="6708088" y="4471311"/>
            <a:ext cx="265285" cy="0"/>
          </a:xfrm>
          <a:prstGeom prst="line">
            <a:avLst/>
          </a:prstGeom>
          <a:ln w="9525" cap="flat">
            <a:solidFill>
              <a:srgbClr val="000000"/>
            </a:solidFill>
            <a:prstDash val="solid"/>
            <a:headEnd type="none" w="sm" len="sm"/>
            <a:tailEnd type="arrow" w="med" len="sm"/>
          </a:ln>
        </p:spPr>
      </p:sp>
      <p:grpSp>
        <p:nvGrpSpPr>
          <p:cNvPr id="41" name="Group 41"/>
          <p:cNvGrpSpPr/>
          <p:nvPr/>
        </p:nvGrpSpPr>
        <p:grpSpPr>
          <a:xfrm>
            <a:off x="11144543" y="4476073"/>
            <a:ext cx="4307152" cy="3014873"/>
            <a:chOff x="0" y="0"/>
            <a:chExt cx="10639987" cy="7447661"/>
          </a:xfrm>
        </p:grpSpPr>
        <p:sp>
          <p:nvSpPr>
            <p:cNvPr id="42" name="Freeform 42"/>
            <p:cNvSpPr/>
            <p:nvPr/>
          </p:nvSpPr>
          <p:spPr>
            <a:xfrm>
              <a:off x="0" y="0"/>
              <a:ext cx="10639987" cy="7447661"/>
            </a:xfrm>
            <a:custGeom>
              <a:avLst/>
              <a:gdLst/>
              <a:ahLst/>
              <a:cxnLst/>
              <a:rect l="l" t="t" r="r" b="b"/>
              <a:pathLst>
                <a:path w="10639987" h="7447661">
                  <a:moveTo>
                    <a:pt x="9933867" y="1894840"/>
                  </a:moveTo>
                  <a:lnTo>
                    <a:pt x="9933867" y="0"/>
                  </a:lnTo>
                  <a:lnTo>
                    <a:pt x="9564297" y="0"/>
                  </a:lnTo>
                  <a:lnTo>
                    <a:pt x="0" y="0"/>
                  </a:lnTo>
                  <a:lnTo>
                    <a:pt x="0" y="7447661"/>
                  </a:lnTo>
                  <a:lnTo>
                    <a:pt x="9564297" y="7447661"/>
                  </a:lnTo>
                  <a:lnTo>
                    <a:pt x="9933867" y="7447661"/>
                  </a:lnTo>
                  <a:lnTo>
                    <a:pt x="9933867" y="2476500"/>
                  </a:lnTo>
                  <a:lnTo>
                    <a:pt x="10639987" y="2185670"/>
                  </a:lnTo>
                  <a:lnTo>
                    <a:pt x="9933867" y="1894840"/>
                  </a:lnTo>
                  <a:close/>
                </a:path>
              </a:pathLst>
            </a:custGeom>
            <a:solidFill>
              <a:srgbClr val="C9E265"/>
            </a:solidFill>
          </p:spPr>
        </p:sp>
      </p:grpSp>
      <p:sp>
        <p:nvSpPr>
          <p:cNvPr id="43" name="TextBox 43"/>
          <p:cNvSpPr txBox="1"/>
          <p:nvPr/>
        </p:nvSpPr>
        <p:spPr>
          <a:xfrm>
            <a:off x="2429526" y="534216"/>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BLE connection strategy</a:t>
            </a:r>
          </a:p>
        </p:txBody>
      </p:sp>
      <p:sp>
        <p:nvSpPr>
          <p:cNvPr id="44" name="TextBox 44"/>
          <p:cNvSpPr txBox="1"/>
          <p:nvPr/>
        </p:nvSpPr>
        <p:spPr>
          <a:xfrm>
            <a:off x="2604297" y="2499637"/>
            <a:ext cx="5092313" cy="730250"/>
          </a:xfrm>
          <a:prstGeom prst="rect">
            <a:avLst/>
          </a:prstGeom>
        </p:spPr>
        <p:txBody>
          <a:bodyPr lIns="0" tIns="0" rIns="0" bIns="0" rtlCol="0" anchor="t">
            <a:spAutoFit/>
          </a:bodyPr>
          <a:lstStyle/>
          <a:p>
            <a:pPr algn="ctr">
              <a:lnSpc>
                <a:spcPts val="5499"/>
              </a:lnSpc>
            </a:pPr>
            <a:r>
              <a:rPr lang="en-US" sz="5499">
                <a:solidFill>
                  <a:srgbClr val="222222"/>
                </a:solidFill>
                <a:latin typeface="HK Grotesk Bold Bold"/>
              </a:rPr>
              <a:t>Client side</a:t>
            </a:r>
          </a:p>
        </p:txBody>
      </p:sp>
      <p:sp>
        <p:nvSpPr>
          <p:cNvPr id="45" name="TextBox 45"/>
          <p:cNvSpPr txBox="1"/>
          <p:nvPr/>
        </p:nvSpPr>
        <p:spPr>
          <a:xfrm>
            <a:off x="10944126" y="2499637"/>
            <a:ext cx="5092313" cy="730250"/>
          </a:xfrm>
          <a:prstGeom prst="rect">
            <a:avLst/>
          </a:prstGeom>
        </p:spPr>
        <p:txBody>
          <a:bodyPr lIns="0" tIns="0" rIns="0" bIns="0" rtlCol="0" anchor="t">
            <a:spAutoFit/>
          </a:bodyPr>
          <a:lstStyle/>
          <a:p>
            <a:pPr algn="ctr">
              <a:lnSpc>
                <a:spcPts val="5499"/>
              </a:lnSpc>
            </a:pPr>
            <a:r>
              <a:rPr lang="en-US" sz="5499">
                <a:solidFill>
                  <a:srgbClr val="222222"/>
                </a:solidFill>
                <a:latin typeface="HK Grotesk Bold Bold"/>
              </a:rPr>
              <a:t>Server side</a:t>
            </a:r>
          </a:p>
        </p:txBody>
      </p:sp>
      <p:sp>
        <p:nvSpPr>
          <p:cNvPr id="46" name="TextBox 46"/>
          <p:cNvSpPr txBox="1"/>
          <p:nvPr/>
        </p:nvSpPr>
        <p:spPr>
          <a:xfrm>
            <a:off x="2429526" y="8331076"/>
            <a:ext cx="2733824" cy="533399"/>
          </a:xfrm>
          <a:prstGeom prst="rect">
            <a:avLst/>
          </a:prstGeom>
        </p:spPr>
        <p:txBody>
          <a:bodyPr lIns="0" tIns="0" rIns="0" bIns="0" rtlCol="0" anchor="t">
            <a:spAutoFit/>
          </a:bodyPr>
          <a:lstStyle/>
          <a:p>
            <a:pPr marL="323860" lvl="1" indent="-161930" algn="just">
              <a:lnSpc>
                <a:spcPts val="2100"/>
              </a:lnSpc>
              <a:buFont typeface="Arial"/>
              <a:buChar char="•"/>
            </a:pPr>
            <a:r>
              <a:rPr lang="en-US" sz="1500">
                <a:solidFill>
                  <a:srgbClr val="000000"/>
                </a:solidFill>
                <a:latin typeface="HK Grotesk Light"/>
              </a:rPr>
              <a:t>notify the user </a:t>
            </a:r>
          </a:p>
          <a:p>
            <a:pPr marL="323860" lvl="1" indent="-161930" algn="just">
              <a:lnSpc>
                <a:spcPts val="2100"/>
              </a:lnSpc>
              <a:buFont typeface="Arial"/>
              <a:buChar char="•"/>
            </a:pPr>
            <a:r>
              <a:rPr lang="en-US" sz="1500">
                <a:solidFill>
                  <a:srgbClr val="000000"/>
                </a:solidFill>
                <a:latin typeface="HK Grotesk Light"/>
              </a:rPr>
              <a:t> show restart scanning button</a:t>
            </a:r>
          </a:p>
        </p:txBody>
      </p:sp>
      <p:sp>
        <p:nvSpPr>
          <p:cNvPr id="47" name="TextBox 47"/>
          <p:cNvSpPr txBox="1"/>
          <p:nvPr/>
        </p:nvSpPr>
        <p:spPr>
          <a:xfrm>
            <a:off x="8163064" y="7098454"/>
            <a:ext cx="340072" cy="266699"/>
          </a:xfrm>
          <a:prstGeom prst="rect">
            <a:avLst/>
          </a:prstGeom>
        </p:spPr>
        <p:txBody>
          <a:bodyPr lIns="0" tIns="0" rIns="0" bIns="0" rtlCol="0" anchor="t">
            <a:spAutoFit/>
          </a:bodyPr>
          <a:lstStyle/>
          <a:p>
            <a:pPr algn="r">
              <a:lnSpc>
                <a:spcPts val="2100"/>
              </a:lnSpc>
            </a:pPr>
            <a:r>
              <a:rPr lang="en-US" sz="1500">
                <a:solidFill>
                  <a:srgbClr val="000000"/>
                </a:solidFill>
                <a:latin typeface="HK Grotesk Light"/>
              </a:rPr>
              <a:t>YES</a:t>
            </a:r>
          </a:p>
        </p:txBody>
      </p:sp>
      <p:sp>
        <p:nvSpPr>
          <p:cNvPr id="48" name="TextBox 48"/>
          <p:cNvSpPr txBox="1"/>
          <p:nvPr/>
        </p:nvSpPr>
        <p:spPr>
          <a:xfrm>
            <a:off x="4279409" y="7098454"/>
            <a:ext cx="271611" cy="266699"/>
          </a:xfrm>
          <a:prstGeom prst="rect">
            <a:avLst/>
          </a:prstGeom>
        </p:spPr>
        <p:txBody>
          <a:bodyPr lIns="0" tIns="0" rIns="0" bIns="0" rtlCol="0" anchor="t">
            <a:spAutoFit/>
          </a:bodyPr>
          <a:lstStyle/>
          <a:p>
            <a:pPr algn="r">
              <a:lnSpc>
                <a:spcPts val="2100"/>
              </a:lnSpc>
            </a:pPr>
            <a:r>
              <a:rPr lang="en-US" sz="1500">
                <a:solidFill>
                  <a:srgbClr val="000000"/>
                </a:solidFill>
                <a:latin typeface="HK Grotesk Light"/>
              </a:rPr>
              <a:t>NO</a:t>
            </a:r>
          </a:p>
        </p:txBody>
      </p:sp>
      <p:sp>
        <p:nvSpPr>
          <p:cNvPr id="49" name="TextBox 49"/>
          <p:cNvSpPr txBox="1"/>
          <p:nvPr/>
        </p:nvSpPr>
        <p:spPr>
          <a:xfrm>
            <a:off x="11373579" y="4580140"/>
            <a:ext cx="3581437" cy="2818129"/>
          </a:xfrm>
          <a:prstGeom prst="rect">
            <a:avLst/>
          </a:prstGeom>
        </p:spPr>
        <p:txBody>
          <a:bodyPr lIns="0" tIns="0" rIns="0" bIns="0" rtlCol="0" anchor="t">
            <a:spAutoFit/>
          </a:bodyPr>
          <a:lstStyle/>
          <a:p>
            <a:pPr algn="just">
              <a:lnSpc>
                <a:spcPts val="2380"/>
              </a:lnSpc>
            </a:pPr>
            <a:r>
              <a:rPr lang="en-US" sz="1700">
                <a:solidFill>
                  <a:srgbClr val="000000"/>
                </a:solidFill>
                <a:latin typeface="HK Grotesk Light"/>
              </a:rPr>
              <a:t>Exposed GATT services:</a:t>
            </a:r>
          </a:p>
          <a:p>
            <a:pPr marL="323860" lvl="1" indent="-161930" algn="just">
              <a:lnSpc>
                <a:spcPts val="2100"/>
              </a:lnSpc>
              <a:buFont typeface="Arial"/>
              <a:buChar char="•"/>
            </a:pPr>
            <a:r>
              <a:rPr lang="en-US" sz="1500">
                <a:solidFill>
                  <a:srgbClr val="000000"/>
                </a:solidFill>
                <a:latin typeface="HK Grotesk Medium Bold"/>
              </a:rPr>
              <a:t>AthleteInformationService</a:t>
            </a:r>
          </a:p>
          <a:p>
            <a:pPr marL="604541" lvl="2" indent="-201514" algn="just">
              <a:lnSpc>
                <a:spcPts val="1960"/>
              </a:lnSpc>
              <a:buFont typeface="Arial"/>
              <a:buChar char="⚬"/>
            </a:pPr>
            <a:r>
              <a:rPr lang="en-US" sz="1400">
                <a:solidFill>
                  <a:srgbClr val="000000"/>
                </a:solidFill>
                <a:latin typeface="HK Grotesk Light"/>
              </a:rPr>
              <a:t>AthleteNameCharacteristic</a:t>
            </a:r>
          </a:p>
          <a:p>
            <a:pPr marL="323860" lvl="1" indent="-161930" algn="just">
              <a:lnSpc>
                <a:spcPts val="2100"/>
              </a:lnSpc>
              <a:buFont typeface="Arial"/>
              <a:buChar char="•"/>
            </a:pPr>
            <a:r>
              <a:rPr lang="en-US" sz="1500">
                <a:solidFill>
                  <a:srgbClr val="000000"/>
                </a:solidFill>
                <a:latin typeface="HK Grotesk Medium Bold"/>
              </a:rPr>
              <a:t>HeartRateService</a:t>
            </a:r>
          </a:p>
          <a:p>
            <a:pPr marL="604541" lvl="2" indent="-201514" algn="just">
              <a:lnSpc>
                <a:spcPts val="1960"/>
              </a:lnSpc>
              <a:buFont typeface="Arial"/>
              <a:buChar char="⚬"/>
            </a:pPr>
            <a:r>
              <a:rPr lang="en-US" sz="1400">
                <a:solidFill>
                  <a:srgbClr val="000000"/>
                </a:solidFill>
                <a:latin typeface="HK Grotesk Light"/>
              </a:rPr>
              <a:t>AthleteHeartRateCharacteristic</a:t>
            </a:r>
          </a:p>
          <a:p>
            <a:pPr marL="323860" lvl="1" indent="-161930" algn="just">
              <a:lnSpc>
                <a:spcPts val="2100"/>
              </a:lnSpc>
              <a:buFont typeface="Arial"/>
              <a:buChar char="•"/>
            </a:pPr>
            <a:r>
              <a:rPr lang="en-US" sz="1500">
                <a:solidFill>
                  <a:srgbClr val="000000"/>
                </a:solidFill>
                <a:latin typeface="HK Grotesk Medium"/>
              </a:rPr>
              <a:t>MovementService</a:t>
            </a:r>
          </a:p>
          <a:p>
            <a:pPr marL="604541" lvl="2" indent="-201514" algn="just">
              <a:lnSpc>
                <a:spcPts val="1960"/>
              </a:lnSpc>
              <a:buFont typeface="Arial"/>
              <a:buChar char="⚬"/>
            </a:pPr>
            <a:r>
              <a:rPr lang="en-US" sz="1400">
                <a:solidFill>
                  <a:srgbClr val="000000"/>
                </a:solidFill>
                <a:latin typeface="HK Grotesk Light"/>
              </a:rPr>
              <a:t>AthleteActivityCharacteristic</a:t>
            </a:r>
          </a:p>
          <a:p>
            <a:pPr marL="604541" lvl="2" indent="-201514" algn="just">
              <a:lnSpc>
                <a:spcPts val="1960"/>
              </a:lnSpc>
              <a:buFont typeface="Arial"/>
              <a:buChar char="⚬"/>
            </a:pPr>
            <a:r>
              <a:rPr lang="en-US" sz="1400">
                <a:solidFill>
                  <a:srgbClr val="000000"/>
                </a:solidFill>
                <a:latin typeface="HK Grotesk Light"/>
              </a:rPr>
              <a:t>AthleteSpeedCharacteristic</a:t>
            </a:r>
          </a:p>
          <a:p>
            <a:pPr marL="604541" lvl="2" indent="-201514" algn="just">
              <a:lnSpc>
                <a:spcPts val="1960"/>
              </a:lnSpc>
              <a:buFont typeface="Arial"/>
              <a:buChar char="⚬"/>
            </a:pPr>
            <a:r>
              <a:rPr lang="en-US" sz="1400">
                <a:solidFill>
                  <a:srgbClr val="000000"/>
                </a:solidFill>
                <a:latin typeface="HK Grotesk Light"/>
              </a:rPr>
              <a:t>AthletePeaceCharacteristic</a:t>
            </a:r>
          </a:p>
          <a:p>
            <a:pPr marL="604541" lvl="2" indent="-201514" algn="just">
              <a:lnSpc>
                <a:spcPts val="1960"/>
              </a:lnSpc>
              <a:buFont typeface="Arial"/>
              <a:buChar char="⚬"/>
            </a:pPr>
            <a:r>
              <a:rPr lang="en-US" sz="1400">
                <a:solidFill>
                  <a:srgbClr val="000000"/>
                </a:solidFill>
                <a:latin typeface="HK Grotesk Light"/>
              </a:rPr>
              <a:t>AthleteStepCounterCharacteristic</a:t>
            </a:r>
          </a:p>
          <a:p>
            <a:pPr marL="604541" lvl="2" indent="-201514" algn="just">
              <a:lnSpc>
                <a:spcPts val="1960"/>
              </a:lnSpc>
              <a:buFont typeface="Arial"/>
              <a:buChar char="⚬"/>
            </a:pPr>
            <a:r>
              <a:rPr lang="en-US" sz="1400">
                <a:solidFill>
                  <a:srgbClr val="000000"/>
                </a:solidFill>
                <a:latin typeface="HK Grotesk Light"/>
              </a:rPr>
              <a:t>AthleteDistanceCharacteristic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4000177"/>
            <a:ext cx="2738498" cy="2286646"/>
          </a:xfrm>
          <a:prstGeom prst="rect">
            <a:avLst/>
          </a:prstGeom>
        </p:spPr>
      </p:pic>
      <p:sp>
        <p:nvSpPr>
          <p:cNvPr id="3" name="TextBox 3"/>
          <p:cNvSpPr txBox="1"/>
          <p:nvPr/>
        </p:nvSpPr>
        <p:spPr>
          <a:xfrm>
            <a:off x="501762" y="335066"/>
            <a:ext cx="14501224" cy="1073521"/>
          </a:xfrm>
          <a:prstGeom prst="rect">
            <a:avLst/>
          </a:prstGeom>
        </p:spPr>
        <p:txBody>
          <a:bodyPr lIns="0" tIns="0" rIns="0" bIns="0" rtlCol="0" anchor="t">
            <a:spAutoFit/>
          </a:bodyPr>
          <a:lstStyle/>
          <a:p>
            <a:pPr>
              <a:lnSpc>
                <a:spcPts val="8000"/>
              </a:lnSpc>
            </a:pPr>
            <a:r>
              <a:rPr lang="en-US" sz="8000">
                <a:solidFill>
                  <a:srgbClr val="222222"/>
                </a:solidFill>
                <a:latin typeface="HK Grotesk Bold Bold"/>
              </a:rPr>
              <a:t>DATA FLOW</a:t>
            </a:r>
          </a:p>
        </p:txBody>
      </p:sp>
      <p:grpSp>
        <p:nvGrpSpPr>
          <p:cNvPr id="4" name="Group 4"/>
          <p:cNvGrpSpPr/>
          <p:nvPr/>
        </p:nvGrpSpPr>
        <p:grpSpPr>
          <a:xfrm>
            <a:off x="1028700" y="1408587"/>
            <a:ext cx="15678464" cy="4163574"/>
            <a:chOff x="0" y="0"/>
            <a:chExt cx="20904619" cy="5551432"/>
          </a:xfrm>
        </p:grpSpPr>
        <p:grpSp>
          <p:nvGrpSpPr>
            <p:cNvPr id="5" name="Group 5"/>
            <p:cNvGrpSpPr/>
            <p:nvPr/>
          </p:nvGrpSpPr>
          <p:grpSpPr>
            <a:xfrm>
              <a:off x="0" y="298230"/>
              <a:ext cx="20081131" cy="4961303"/>
              <a:chOff x="0" y="0"/>
              <a:chExt cx="12483259" cy="3084151"/>
            </a:xfrm>
          </p:grpSpPr>
          <p:sp>
            <p:nvSpPr>
              <p:cNvPr id="6" name="Freeform 6"/>
              <p:cNvSpPr/>
              <p:nvPr/>
            </p:nvSpPr>
            <p:spPr>
              <a:xfrm>
                <a:off x="0" y="2779351"/>
                <a:ext cx="12483260" cy="304800"/>
              </a:xfrm>
              <a:custGeom>
                <a:avLst/>
                <a:gdLst/>
                <a:ahLst/>
                <a:cxnLst/>
                <a:rect l="l" t="t" r="r" b="b"/>
                <a:pathLst>
                  <a:path w="12483260" h="304800">
                    <a:moveTo>
                      <a:pt x="12178460" y="0"/>
                    </a:moveTo>
                    <a:lnTo>
                      <a:pt x="304800" y="0"/>
                    </a:lnTo>
                    <a:lnTo>
                      <a:pt x="0" y="0"/>
                    </a:lnTo>
                    <a:lnTo>
                      <a:pt x="304800" y="304800"/>
                    </a:lnTo>
                    <a:lnTo>
                      <a:pt x="304800" y="304800"/>
                    </a:lnTo>
                    <a:lnTo>
                      <a:pt x="12178460" y="304800"/>
                    </a:lnTo>
                    <a:lnTo>
                      <a:pt x="12483260" y="304800"/>
                    </a:lnTo>
                    <a:close/>
                  </a:path>
                </a:pathLst>
              </a:custGeom>
              <a:solidFill>
                <a:srgbClr val="FF1616"/>
              </a:solidFill>
            </p:spPr>
          </p:sp>
          <p:sp>
            <p:nvSpPr>
              <p:cNvPr id="7" name="Freeform 7"/>
              <p:cNvSpPr/>
              <p:nvPr/>
            </p:nvSpPr>
            <p:spPr>
              <a:xfrm>
                <a:off x="12178460" y="1270"/>
                <a:ext cx="304800" cy="3082881"/>
              </a:xfrm>
              <a:custGeom>
                <a:avLst/>
                <a:gdLst/>
                <a:ahLst/>
                <a:cxnLst/>
                <a:rect l="l" t="t" r="r" b="b"/>
                <a:pathLst>
                  <a:path w="304800" h="3082881">
                    <a:moveTo>
                      <a:pt x="304800" y="303530"/>
                    </a:moveTo>
                    <a:lnTo>
                      <a:pt x="0" y="0"/>
                    </a:lnTo>
                    <a:lnTo>
                      <a:pt x="0" y="303530"/>
                    </a:lnTo>
                    <a:lnTo>
                      <a:pt x="0" y="2778081"/>
                    </a:lnTo>
                    <a:lnTo>
                      <a:pt x="304800" y="3082881"/>
                    </a:lnTo>
                    <a:lnTo>
                      <a:pt x="304800" y="2778081"/>
                    </a:lnTo>
                    <a:close/>
                  </a:path>
                </a:pathLst>
              </a:custGeom>
              <a:solidFill>
                <a:srgbClr val="FF5757"/>
              </a:solidFill>
            </p:spPr>
          </p:sp>
          <p:sp>
            <p:nvSpPr>
              <p:cNvPr id="8" name="Freeform 8"/>
              <p:cNvSpPr/>
              <p:nvPr/>
            </p:nvSpPr>
            <p:spPr>
              <a:xfrm>
                <a:off x="0" y="0"/>
                <a:ext cx="12178460" cy="2779351"/>
              </a:xfrm>
              <a:custGeom>
                <a:avLst/>
                <a:gdLst/>
                <a:ahLst/>
                <a:cxnLst/>
                <a:rect l="l" t="t" r="r" b="b"/>
                <a:pathLst>
                  <a:path w="12178460" h="2779351">
                    <a:moveTo>
                      <a:pt x="304800" y="0"/>
                    </a:moveTo>
                    <a:lnTo>
                      <a:pt x="0" y="0"/>
                    </a:lnTo>
                    <a:lnTo>
                      <a:pt x="0" y="304800"/>
                    </a:lnTo>
                    <a:lnTo>
                      <a:pt x="0" y="2779351"/>
                    </a:lnTo>
                    <a:lnTo>
                      <a:pt x="0" y="2779351"/>
                    </a:lnTo>
                    <a:lnTo>
                      <a:pt x="152400" y="2779351"/>
                    </a:lnTo>
                    <a:lnTo>
                      <a:pt x="304800" y="2779351"/>
                    </a:lnTo>
                    <a:lnTo>
                      <a:pt x="12178460" y="2779351"/>
                    </a:lnTo>
                    <a:lnTo>
                      <a:pt x="12178460" y="304800"/>
                    </a:lnTo>
                    <a:lnTo>
                      <a:pt x="12178460" y="241300"/>
                    </a:lnTo>
                    <a:lnTo>
                      <a:pt x="12178460" y="1270"/>
                    </a:lnTo>
                    <a:lnTo>
                      <a:pt x="12178460" y="0"/>
                    </a:lnTo>
                    <a:close/>
                  </a:path>
                </a:pathLst>
              </a:custGeom>
              <a:solidFill>
                <a:srgbClr val="FA9191"/>
              </a:solidFill>
            </p:spPr>
          </p:sp>
        </p:grpSp>
        <p:sp>
          <p:nvSpPr>
            <p:cNvPr id="9" name="TextBox 9"/>
            <p:cNvSpPr txBox="1"/>
            <p:nvPr/>
          </p:nvSpPr>
          <p:spPr>
            <a:xfrm>
              <a:off x="11495348" y="434171"/>
              <a:ext cx="7306450" cy="527753"/>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a new value is received from the sensor</a:t>
              </a:r>
            </a:p>
          </p:txBody>
        </p:sp>
        <p:sp>
          <p:nvSpPr>
            <p:cNvPr id="10" name="TextBox 10"/>
            <p:cNvSpPr txBox="1"/>
            <p:nvPr/>
          </p:nvSpPr>
          <p:spPr>
            <a:xfrm>
              <a:off x="9596631" y="403005"/>
              <a:ext cx="1549001" cy="1104435"/>
            </a:xfrm>
            <a:prstGeom prst="rect">
              <a:avLst/>
            </a:prstGeom>
          </p:spPr>
          <p:txBody>
            <a:bodyPr lIns="0" tIns="0" rIns="0" bIns="0" rtlCol="0" anchor="t">
              <a:spAutoFit/>
            </a:bodyPr>
            <a:lstStyle/>
            <a:p>
              <a:pPr>
                <a:lnSpc>
                  <a:spcPts val="6000"/>
                </a:lnSpc>
              </a:pPr>
              <a:r>
                <a:rPr lang="en-US" sz="6000">
                  <a:solidFill>
                    <a:srgbClr val="FF1616"/>
                  </a:solidFill>
                  <a:latin typeface="HK Grotesk Bold Bold"/>
                </a:rPr>
                <a:t>1</a:t>
              </a:r>
            </a:p>
          </p:txBody>
        </p:sp>
        <p:sp>
          <p:nvSpPr>
            <p:cNvPr id="11" name="TextBox 11"/>
            <p:cNvSpPr txBox="1"/>
            <p:nvPr/>
          </p:nvSpPr>
          <p:spPr>
            <a:xfrm>
              <a:off x="11495348" y="972515"/>
              <a:ext cx="7306450" cy="334856"/>
            </a:xfrm>
            <a:prstGeom prst="rect">
              <a:avLst/>
            </a:prstGeom>
          </p:spPr>
          <p:txBody>
            <a:bodyPr lIns="0" tIns="0" rIns="0" bIns="0" rtlCol="0" anchor="t">
              <a:spAutoFit/>
            </a:bodyPr>
            <a:lstStyle/>
            <a:p>
              <a:pPr>
                <a:lnSpc>
                  <a:spcPts val="2080"/>
                </a:lnSpc>
              </a:pPr>
              <a:r>
                <a:rPr lang="en-US" sz="1600">
                  <a:solidFill>
                    <a:srgbClr val="222222"/>
                  </a:solidFill>
                  <a:latin typeface="HK Grotesk Light"/>
                </a:rPr>
                <a:t>the reads are filtered by criteria of context awareness</a:t>
              </a:r>
            </a:p>
          </p:txBody>
        </p:sp>
        <p:sp>
          <p:nvSpPr>
            <p:cNvPr id="12" name="AutoShape 12"/>
            <p:cNvSpPr/>
            <p:nvPr/>
          </p:nvSpPr>
          <p:spPr>
            <a:xfrm>
              <a:off x="9596631" y="1501090"/>
              <a:ext cx="6895414" cy="0"/>
            </a:xfrm>
            <a:prstGeom prst="line">
              <a:avLst/>
            </a:prstGeom>
            <a:ln w="12700" cap="flat">
              <a:solidFill>
                <a:srgbClr val="000000"/>
              </a:solidFill>
              <a:prstDash val="solid"/>
              <a:headEnd type="none" w="sm" len="sm"/>
              <a:tailEnd type="none" w="sm" len="sm"/>
            </a:ln>
          </p:spPr>
        </p:sp>
        <p:sp>
          <p:nvSpPr>
            <p:cNvPr id="13" name="TextBox 13"/>
            <p:cNvSpPr txBox="1"/>
            <p:nvPr/>
          </p:nvSpPr>
          <p:spPr>
            <a:xfrm>
              <a:off x="0" y="1933187"/>
              <a:ext cx="8019521" cy="532342"/>
            </a:xfrm>
            <a:prstGeom prst="rect">
              <a:avLst/>
            </a:prstGeom>
          </p:spPr>
          <p:txBody>
            <a:bodyPr lIns="0" tIns="0" rIns="0" bIns="0" rtlCol="0" anchor="t">
              <a:spAutoFit/>
            </a:bodyPr>
            <a:lstStyle/>
            <a:p>
              <a:pPr algn="r">
                <a:lnSpc>
                  <a:spcPts val="3249"/>
                </a:lnSpc>
              </a:pPr>
              <a:r>
                <a:rPr lang="en-US" sz="2499">
                  <a:solidFill>
                    <a:srgbClr val="222222"/>
                  </a:solidFill>
                  <a:latin typeface="HK Grotesk Medium"/>
                </a:rPr>
                <a:t>an Intent is fired to the GATTClientService</a:t>
              </a:r>
            </a:p>
          </p:txBody>
        </p:sp>
        <p:sp>
          <p:nvSpPr>
            <p:cNvPr id="14" name="TextBox 14"/>
            <p:cNvSpPr txBox="1"/>
            <p:nvPr/>
          </p:nvSpPr>
          <p:spPr>
            <a:xfrm>
              <a:off x="9634731" y="1802715"/>
              <a:ext cx="1549001" cy="1104435"/>
            </a:xfrm>
            <a:prstGeom prst="rect">
              <a:avLst/>
            </a:prstGeom>
          </p:spPr>
          <p:txBody>
            <a:bodyPr lIns="0" tIns="0" rIns="0" bIns="0" rtlCol="0" anchor="t">
              <a:spAutoFit/>
            </a:bodyPr>
            <a:lstStyle/>
            <a:p>
              <a:pPr>
                <a:lnSpc>
                  <a:spcPts val="6000"/>
                </a:lnSpc>
              </a:pPr>
              <a:r>
                <a:rPr lang="en-US" sz="6000">
                  <a:solidFill>
                    <a:srgbClr val="FF1616"/>
                  </a:solidFill>
                  <a:latin typeface="HK Grotesk Bold"/>
                </a:rPr>
                <a:t>2</a:t>
              </a:r>
            </a:p>
          </p:txBody>
        </p:sp>
        <p:sp>
          <p:nvSpPr>
            <p:cNvPr id="15" name="TextBox 15"/>
            <p:cNvSpPr txBox="1"/>
            <p:nvPr/>
          </p:nvSpPr>
          <p:spPr>
            <a:xfrm>
              <a:off x="713071" y="2473826"/>
              <a:ext cx="7306450" cy="334856"/>
            </a:xfrm>
            <a:prstGeom prst="rect">
              <a:avLst/>
            </a:prstGeom>
          </p:spPr>
          <p:txBody>
            <a:bodyPr lIns="0" tIns="0" rIns="0" bIns="0" rtlCol="0" anchor="t">
              <a:spAutoFit/>
            </a:bodyPr>
            <a:lstStyle/>
            <a:p>
              <a:pPr algn="r">
                <a:lnSpc>
                  <a:spcPts val="2080"/>
                </a:lnSpc>
              </a:pPr>
              <a:r>
                <a:rPr lang="en-US" sz="1600">
                  <a:solidFill>
                    <a:srgbClr val="222222"/>
                  </a:solidFill>
                  <a:latin typeface="HK Grotesk Light"/>
                </a:rPr>
                <a:t>with the type of data and the value read</a:t>
              </a:r>
            </a:p>
          </p:txBody>
        </p:sp>
        <p:sp>
          <p:nvSpPr>
            <p:cNvPr id="16" name="AutoShape 16"/>
            <p:cNvSpPr/>
            <p:nvPr/>
          </p:nvSpPr>
          <p:spPr>
            <a:xfrm>
              <a:off x="4855313" y="2907150"/>
              <a:ext cx="5553918" cy="0"/>
            </a:xfrm>
            <a:prstGeom prst="line">
              <a:avLst/>
            </a:prstGeom>
            <a:ln w="12700" cap="flat">
              <a:solidFill>
                <a:srgbClr val="000000"/>
              </a:solidFill>
              <a:prstDash val="solid"/>
              <a:headEnd type="none" w="sm" len="sm"/>
              <a:tailEnd type="none" w="sm" len="sm"/>
            </a:ln>
          </p:spPr>
        </p:sp>
        <p:sp>
          <p:nvSpPr>
            <p:cNvPr id="17" name="TextBox 17"/>
            <p:cNvSpPr txBox="1"/>
            <p:nvPr/>
          </p:nvSpPr>
          <p:spPr>
            <a:xfrm>
              <a:off x="11495348" y="3500291"/>
              <a:ext cx="8082439" cy="527753"/>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The message is queued for write to server</a:t>
              </a:r>
            </a:p>
          </p:txBody>
        </p:sp>
        <p:sp>
          <p:nvSpPr>
            <p:cNvPr id="18" name="TextBox 18"/>
            <p:cNvSpPr txBox="1"/>
            <p:nvPr/>
          </p:nvSpPr>
          <p:spPr>
            <a:xfrm>
              <a:off x="9596631" y="3469125"/>
              <a:ext cx="1549001" cy="1104435"/>
            </a:xfrm>
            <a:prstGeom prst="rect">
              <a:avLst/>
            </a:prstGeom>
          </p:spPr>
          <p:txBody>
            <a:bodyPr lIns="0" tIns="0" rIns="0" bIns="0" rtlCol="0" anchor="t">
              <a:spAutoFit/>
            </a:bodyPr>
            <a:lstStyle/>
            <a:p>
              <a:pPr>
                <a:lnSpc>
                  <a:spcPts val="6000"/>
                </a:lnSpc>
              </a:pPr>
              <a:r>
                <a:rPr lang="en-US" sz="6000">
                  <a:solidFill>
                    <a:srgbClr val="FF1616"/>
                  </a:solidFill>
                  <a:latin typeface="HK Grotesk Bold"/>
                </a:rPr>
                <a:t>3</a:t>
              </a:r>
            </a:p>
          </p:txBody>
        </p:sp>
        <p:sp>
          <p:nvSpPr>
            <p:cNvPr id="19" name="TextBox 19"/>
            <p:cNvSpPr txBox="1"/>
            <p:nvPr/>
          </p:nvSpPr>
          <p:spPr>
            <a:xfrm>
              <a:off x="11495348" y="4038636"/>
              <a:ext cx="7788821" cy="334856"/>
            </a:xfrm>
            <a:prstGeom prst="rect">
              <a:avLst/>
            </a:prstGeom>
          </p:spPr>
          <p:txBody>
            <a:bodyPr lIns="0" tIns="0" rIns="0" bIns="0" rtlCol="0" anchor="t">
              <a:spAutoFit/>
            </a:bodyPr>
            <a:lstStyle/>
            <a:p>
              <a:pPr>
                <a:lnSpc>
                  <a:spcPts val="2080"/>
                </a:lnSpc>
              </a:pPr>
              <a:r>
                <a:rPr lang="en-US" sz="1600">
                  <a:solidFill>
                    <a:srgbClr val="222222"/>
                  </a:solidFill>
                  <a:latin typeface="HK Grotesk Light"/>
                </a:rPr>
                <a:t>The characteristic to write to is selected by the data kind</a:t>
              </a:r>
            </a:p>
          </p:txBody>
        </p:sp>
        <p:sp>
          <p:nvSpPr>
            <p:cNvPr id="20" name="AutoShape 20"/>
            <p:cNvSpPr/>
            <p:nvPr/>
          </p:nvSpPr>
          <p:spPr>
            <a:xfrm>
              <a:off x="9596631" y="4567211"/>
              <a:ext cx="6895414" cy="0"/>
            </a:xfrm>
            <a:prstGeom prst="line">
              <a:avLst/>
            </a:prstGeom>
            <a:ln w="12700" cap="flat">
              <a:solidFill>
                <a:srgbClr val="000000"/>
              </a:solidFill>
              <a:prstDash val="solid"/>
              <a:headEnd type="none" w="sm" len="sm"/>
              <a:tailEnd type="none" w="sm" len="sm"/>
            </a:ln>
          </p:spPr>
        </p:sp>
        <p:sp>
          <p:nvSpPr>
            <p:cNvPr id="21" name="TextBox 21"/>
            <p:cNvSpPr txBox="1"/>
            <p:nvPr/>
          </p:nvSpPr>
          <p:spPr>
            <a:xfrm rot="-5400000">
              <a:off x="17753090" y="2399902"/>
              <a:ext cx="5551432" cy="751627"/>
            </a:xfrm>
            <a:prstGeom prst="rect">
              <a:avLst/>
            </a:prstGeom>
          </p:spPr>
          <p:txBody>
            <a:bodyPr lIns="0" tIns="0" rIns="0" bIns="0" rtlCol="0" anchor="t">
              <a:spAutoFit/>
            </a:bodyPr>
            <a:lstStyle/>
            <a:p>
              <a:pPr algn="ctr">
                <a:lnSpc>
                  <a:spcPts val="4760"/>
                </a:lnSpc>
              </a:pPr>
              <a:r>
                <a:rPr lang="en-US" sz="3400">
                  <a:solidFill>
                    <a:srgbClr val="FF1616"/>
                  </a:solidFill>
                  <a:latin typeface="Clear Sans Bold"/>
                </a:rPr>
                <a:t>CLIENT SIDE</a:t>
              </a:r>
            </a:p>
          </p:txBody>
        </p:sp>
      </p:grpSp>
      <p:grpSp>
        <p:nvGrpSpPr>
          <p:cNvPr id="22" name="Group 22"/>
          <p:cNvGrpSpPr/>
          <p:nvPr/>
        </p:nvGrpSpPr>
        <p:grpSpPr>
          <a:xfrm>
            <a:off x="501762" y="6123426"/>
            <a:ext cx="15587786" cy="4163574"/>
            <a:chOff x="0" y="0"/>
            <a:chExt cx="20783715" cy="5551432"/>
          </a:xfrm>
        </p:grpSpPr>
        <p:grpSp>
          <p:nvGrpSpPr>
            <p:cNvPr id="23" name="Group 23"/>
            <p:cNvGrpSpPr/>
            <p:nvPr/>
          </p:nvGrpSpPr>
          <p:grpSpPr>
            <a:xfrm>
              <a:off x="702584" y="647850"/>
              <a:ext cx="20081131" cy="4604768"/>
              <a:chOff x="0" y="0"/>
              <a:chExt cx="12483259" cy="2862514"/>
            </a:xfrm>
          </p:grpSpPr>
          <p:sp>
            <p:nvSpPr>
              <p:cNvPr id="24" name="Freeform 24"/>
              <p:cNvSpPr/>
              <p:nvPr/>
            </p:nvSpPr>
            <p:spPr>
              <a:xfrm>
                <a:off x="0" y="2557714"/>
                <a:ext cx="12483260" cy="304800"/>
              </a:xfrm>
              <a:custGeom>
                <a:avLst/>
                <a:gdLst/>
                <a:ahLst/>
                <a:cxnLst/>
                <a:rect l="l" t="t" r="r" b="b"/>
                <a:pathLst>
                  <a:path w="12483260" h="304800">
                    <a:moveTo>
                      <a:pt x="12178460" y="0"/>
                    </a:moveTo>
                    <a:lnTo>
                      <a:pt x="304800" y="0"/>
                    </a:lnTo>
                    <a:lnTo>
                      <a:pt x="0" y="0"/>
                    </a:lnTo>
                    <a:lnTo>
                      <a:pt x="304800" y="304800"/>
                    </a:lnTo>
                    <a:lnTo>
                      <a:pt x="304800" y="304800"/>
                    </a:lnTo>
                    <a:lnTo>
                      <a:pt x="12178460" y="304800"/>
                    </a:lnTo>
                    <a:lnTo>
                      <a:pt x="12483260" y="304800"/>
                    </a:lnTo>
                    <a:close/>
                  </a:path>
                </a:pathLst>
              </a:custGeom>
              <a:solidFill>
                <a:srgbClr val="5271FF"/>
              </a:solidFill>
            </p:spPr>
          </p:sp>
          <p:sp>
            <p:nvSpPr>
              <p:cNvPr id="25" name="Freeform 25"/>
              <p:cNvSpPr/>
              <p:nvPr/>
            </p:nvSpPr>
            <p:spPr>
              <a:xfrm>
                <a:off x="12178460" y="1270"/>
                <a:ext cx="304800" cy="2861244"/>
              </a:xfrm>
              <a:custGeom>
                <a:avLst/>
                <a:gdLst/>
                <a:ahLst/>
                <a:cxnLst/>
                <a:rect l="l" t="t" r="r" b="b"/>
                <a:pathLst>
                  <a:path w="304800" h="2861244">
                    <a:moveTo>
                      <a:pt x="304800" y="303530"/>
                    </a:moveTo>
                    <a:lnTo>
                      <a:pt x="0" y="0"/>
                    </a:lnTo>
                    <a:lnTo>
                      <a:pt x="0" y="303530"/>
                    </a:lnTo>
                    <a:lnTo>
                      <a:pt x="0" y="2556444"/>
                    </a:lnTo>
                    <a:lnTo>
                      <a:pt x="304800" y="2861244"/>
                    </a:lnTo>
                    <a:lnTo>
                      <a:pt x="304800" y="2556444"/>
                    </a:lnTo>
                    <a:close/>
                  </a:path>
                </a:pathLst>
              </a:custGeom>
              <a:solidFill>
                <a:srgbClr val="38B6FF"/>
              </a:solidFill>
            </p:spPr>
          </p:sp>
          <p:sp>
            <p:nvSpPr>
              <p:cNvPr id="26" name="Freeform 26"/>
              <p:cNvSpPr/>
              <p:nvPr/>
            </p:nvSpPr>
            <p:spPr>
              <a:xfrm>
                <a:off x="0" y="0"/>
                <a:ext cx="12178460" cy="2557714"/>
              </a:xfrm>
              <a:custGeom>
                <a:avLst/>
                <a:gdLst/>
                <a:ahLst/>
                <a:cxnLst/>
                <a:rect l="l" t="t" r="r" b="b"/>
                <a:pathLst>
                  <a:path w="12178460" h="2557714">
                    <a:moveTo>
                      <a:pt x="304800" y="0"/>
                    </a:moveTo>
                    <a:lnTo>
                      <a:pt x="0" y="0"/>
                    </a:lnTo>
                    <a:lnTo>
                      <a:pt x="0" y="304800"/>
                    </a:lnTo>
                    <a:lnTo>
                      <a:pt x="0" y="2557714"/>
                    </a:lnTo>
                    <a:lnTo>
                      <a:pt x="0" y="2557714"/>
                    </a:lnTo>
                    <a:lnTo>
                      <a:pt x="152400" y="2557714"/>
                    </a:lnTo>
                    <a:lnTo>
                      <a:pt x="304800" y="2557714"/>
                    </a:lnTo>
                    <a:lnTo>
                      <a:pt x="12178460" y="2557714"/>
                    </a:lnTo>
                    <a:lnTo>
                      <a:pt x="12178460" y="304800"/>
                    </a:lnTo>
                    <a:lnTo>
                      <a:pt x="12178460" y="241300"/>
                    </a:lnTo>
                    <a:lnTo>
                      <a:pt x="12178460" y="1270"/>
                    </a:lnTo>
                    <a:lnTo>
                      <a:pt x="12178460" y="0"/>
                    </a:lnTo>
                    <a:close/>
                  </a:path>
                </a:pathLst>
              </a:custGeom>
              <a:solidFill>
                <a:srgbClr val="5CE1E6"/>
              </a:solidFill>
            </p:spPr>
          </p:sp>
        </p:grpSp>
        <p:sp>
          <p:nvSpPr>
            <p:cNvPr id="27" name="TextBox 27"/>
            <p:cNvSpPr txBox="1"/>
            <p:nvPr/>
          </p:nvSpPr>
          <p:spPr>
            <a:xfrm>
              <a:off x="702584" y="1016172"/>
              <a:ext cx="8019521" cy="532342"/>
            </a:xfrm>
            <a:prstGeom prst="rect">
              <a:avLst/>
            </a:prstGeom>
          </p:spPr>
          <p:txBody>
            <a:bodyPr lIns="0" tIns="0" rIns="0" bIns="0" rtlCol="0" anchor="t">
              <a:spAutoFit/>
            </a:bodyPr>
            <a:lstStyle/>
            <a:p>
              <a:pPr algn="r">
                <a:lnSpc>
                  <a:spcPts val="3249"/>
                </a:lnSpc>
              </a:pPr>
              <a:r>
                <a:rPr lang="en-US" sz="2499">
                  <a:solidFill>
                    <a:srgbClr val="222222"/>
                  </a:solidFill>
                  <a:latin typeface="HK Grotesk Medium"/>
                </a:rPr>
                <a:t>The GATTServer receives Write request</a:t>
              </a:r>
            </a:p>
          </p:txBody>
        </p:sp>
        <p:sp>
          <p:nvSpPr>
            <p:cNvPr id="28" name="TextBox 28"/>
            <p:cNvSpPr txBox="1"/>
            <p:nvPr/>
          </p:nvSpPr>
          <p:spPr>
            <a:xfrm>
              <a:off x="10337315" y="885701"/>
              <a:ext cx="1549001" cy="1104435"/>
            </a:xfrm>
            <a:prstGeom prst="rect">
              <a:avLst/>
            </a:prstGeom>
          </p:spPr>
          <p:txBody>
            <a:bodyPr lIns="0" tIns="0" rIns="0" bIns="0" rtlCol="0" anchor="t">
              <a:spAutoFit/>
            </a:bodyPr>
            <a:lstStyle/>
            <a:p>
              <a:pPr>
                <a:lnSpc>
                  <a:spcPts val="6000"/>
                </a:lnSpc>
              </a:pPr>
              <a:r>
                <a:rPr lang="en-US" sz="6000">
                  <a:solidFill>
                    <a:srgbClr val="5271FF"/>
                  </a:solidFill>
                  <a:latin typeface="HK Grotesk Bold"/>
                </a:rPr>
                <a:t>4</a:t>
              </a:r>
            </a:p>
          </p:txBody>
        </p:sp>
        <p:sp>
          <p:nvSpPr>
            <p:cNvPr id="29" name="TextBox 29"/>
            <p:cNvSpPr txBox="1"/>
            <p:nvPr/>
          </p:nvSpPr>
          <p:spPr>
            <a:xfrm>
              <a:off x="157295" y="1556811"/>
              <a:ext cx="8564810" cy="334856"/>
            </a:xfrm>
            <a:prstGeom prst="rect">
              <a:avLst/>
            </a:prstGeom>
          </p:spPr>
          <p:txBody>
            <a:bodyPr lIns="0" tIns="0" rIns="0" bIns="0" rtlCol="0" anchor="t">
              <a:spAutoFit/>
            </a:bodyPr>
            <a:lstStyle/>
            <a:p>
              <a:pPr algn="r">
                <a:lnSpc>
                  <a:spcPts val="2080"/>
                </a:lnSpc>
              </a:pPr>
              <a:r>
                <a:rPr lang="en-US" sz="1600">
                  <a:solidFill>
                    <a:srgbClr val="222222"/>
                  </a:solidFill>
                  <a:latin typeface="HK Grotesk Light"/>
                </a:rPr>
                <a:t>depending on the characteristic data is converted and stored</a:t>
              </a:r>
            </a:p>
          </p:txBody>
        </p:sp>
        <p:sp>
          <p:nvSpPr>
            <p:cNvPr id="30" name="AutoShape 30"/>
            <p:cNvSpPr/>
            <p:nvPr/>
          </p:nvSpPr>
          <p:spPr>
            <a:xfrm>
              <a:off x="5557897" y="1990136"/>
              <a:ext cx="5553918" cy="0"/>
            </a:xfrm>
            <a:prstGeom prst="line">
              <a:avLst/>
            </a:prstGeom>
            <a:ln w="12700" cap="flat">
              <a:solidFill>
                <a:srgbClr val="000000"/>
              </a:solidFill>
              <a:prstDash val="solid"/>
              <a:headEnd type="none" w="sm" len="sm"/>
              <a:tailEnd type="none" w="sm" len="sm"/>
            </a:ln>
          </p:spPr>
        </p:sp>
        <p:sp>
          <p:nvSpPr>
            <p:cNvPr id="31" name="TextBox 31"/>
            <p:cNvSpPr txBox="1"/>
            <p:nvPr/>
          </p:nvSpPr>
          <p:spPr>
            <a:xfrm>
              <a:off x="12197933" y="2303877"/>
              <a:ext cx="8082439" cy="527753"/>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AthleteManager class fires an Intent</a:t>
              </a:r>
            </a:p>
          </p:txBody>
        </p:sp>
        <p:sp>
          <p:nvSpPr>
            <p:cNvPr id="32" name="TextBox 32"/>
            <p:cNvSpPr txBox="1"/>
            <p:nvPr/>
          </p:nvSpPr>
          <p:spPr>
            <a:xfrm>
              <a:off x="10299215" y="2272711"/>
              <a:ext cx="1549001" cy="1104435"/>
            </a:xfrm>
            <a:prstGeom prst="rect">
              <a:avLst/>
            </a:prstGeom>
          </p:spPr>
          <p:txBody>
            <a:bodyPr lIns="0" tIns="0" rIns="0" bIns="0" rtlCol="0" anchor="t">
              <a:spAutoFit/>
            </a:bodyPr>
            <a:lstStyle/>
            <a:p>
              <a:pPr>
                <a:lnSpc>
                  <a:spcPts val="6000"/>
                </a:lnSpc>
              </a:pPr>
              <a:r>
                <a:rPr lang="en-US" sz="6000">
                  <a:solidFill>
                    <a:srgbClr val="5271FF"/>
                  </a:solidFill>
                  <a:latin typeface="HK Grotesk Bold"/>
                </a:rPr>
                <a:t>5</a:t>
              </a:r>
            </a:p>
          </p:txBody>
        </p:sp>
        <p:sp>
          <p:nvSpPr>
            <p:cNvPr id="33" name="TextBox 33"/>
            <p:cNvSpPr txBox="1"/>
            <p:nvPr/>
          </p:nvSpPr>
          <p:spPr>
            <a:xfrm>
              <a:off x="12197933" y="2842221"/>
              <a:ext cx="7788821" cy="334856"/>
            </a:xfrm>
            <a:prstGeom prst="rect">
              <a:avLst/>
            </a:prstGeom>
          </p:spPr>
          <p:txBody>
            <a:bodyPr lIns="0" tIns="0" rIns="0" bIns="0" rtlCol="0" anchor="t">
              <a:spAutoFit/>
            </a:bodyPr>
            <a:lstStyle/>
            <a:p>
              <a:pPr>
                <a:lnSpc>
                  <a:spcPts val="2080"/>
                </a:lnSpc>
              </a:pPr>
              <a:r>
                <a:rPr lang="en-US" sz="1600">
                  <a:solidFill>
                    <a:srgbClr val="222222"/>
                  </a:solidFill>
                  <a:latin typeface="HK Grotesk Light"/>
                </a:rPr>
                <a:t> with the updated Athlete object</a:t>
              </a:r>
            </a:p>
          </p:txBody>
        </p:sp>
        <p:sp>
          <p:nvSpPr>
            <p:cNvPr id="34" name="AutoShape 34"/>
            <p:cNvSpPr/>
            <p:nvPr/>
          </p:nvSpPr>
          <p:spPr>
            <a:xfrm>
              <a:off x="10299215" y="3370796"/>
              <a:ext cx="6895414" cy="0"/>
            </a:xfrm>
            <a:prstGeom prst="line">
              <a:avLst/>
            </a:prstGeom>
            <a:ln w="12700" cap="flat">
              <a:solidFill>
                <a:srgbClr val="000000"/>
              </a:solidFill>
              <a:prstDash val="solid"/>
              <a:headEnd type="none" w="sm" len="sm"/>
              <a:tailEnd type="none" w="sm" len="sm"/>
            </a:ln>
          </p:spPr>
        </p:sp>
        <p:sp>
          <p:nvSpPr>
            <p:cNvPr id="35" name="TextBox 35"/>
            <p:cNvSpPr txBox="1"/>
            <p:nvPr/>
          </p:nvSpPr>
          <p:spPr>
            <a:xfrm>
              <a:off x="702584" y="3719759"/>
              <a:ext cx="8019521" cy="532342"/>
            </a:xfrm>
            <a:prstGeom prst="rect">
              <a:avLst/>
            </a:prstGeom>
          </p:spPr>
          <p:txBody>
            <a:bodyPr lIns="0" tIns="0" rIns="0" bIns="0" rtlCol="0" anchor="t">
              <a:spAutoFit/>
            </a:bodyPr>
            <a:lstStyle/>
            <a:p>
              <a:pPr algn="r">
                <a:lnSpc>
                  <a:spcPts val="3249"/>
                </a:lnSpc>
              </a:pPr>
              <a:r>
                <a:rPr lang="en-US" sz="2499">
                  <a:solidFill>
                    <a:srgbClr val="222222"/>
                  </a:solidFill>
                  <a:latin typeface="HK Grotesk Medium"/>
                </a:rPr>
                <a:t>The activity receives the update</a:t>
              </a:r>
            </a:p>
          </p:txBody>
        </p:sp>
        <p:sp>
          <p:nvSpPr>
            <p:cNvPr id="36" name="TextBox 36"/>
            <p:cNvSpPr txBox="1"/>
            <p:nvPr/>
          </p:nvSpPr>
          <p:spPr>
            <a:xfrm>
              <a:off x="10337315" y="3589287"/>
              <a:ext cx="1549001" cy="1104435"/>
            </a:xfrm>
            <a:prstGeom prst="rect">
              <a:avLst/>
            </a:prstGeom>
          </p:spPr>
          <p:txBody>
            <a:bodyPr lIns="0" tIns="0" rIns="0" bIns="0" rtlCol="0" anchor="t">
              <a:spAutoFit/>
            </a:bodyPr>
            <a:lstStyle/>
            <a:p>
              <a:pPr>
                <a:lnSpc>
                  <a:spcPts val="6000"/>
                </a:lnSpc>
              </a:pPr>
              <a:r>
                <a:rPr lang="en-US" sz="6000">
                  <a:solidFill>
                    <a:srgbClr val="5271FF"/>
                  </a:solidFill>
                  <a:latin typeface="HK Grotesk Bold"/>
                </a:rPr>
                <a:t>6</a:t>
              </a:r>
            </a:p>
          </p:txBody>
        </p:sp>
        <p:sp>
          <p:nvSpPr>
            <p:cNvPr id="37" name="TextBox 37"/>
            <p:cNvSpPr txBox="1"/>
            <p:nvPr/>
          </p:nvSpPr>
          <p:spPr>
            <a:xfrm>
              <a:off x="157295" y="4260397"/>
              <a:ext cx="8564810" cy="334856"/>
            </a:xfrm>
            <a:prstGeom prst="rect">
              <a:avLst/>
            </a:prstGeom>
          </p:spPr>
          <p:txBody>
            <a:bodyPr lIns="0" tIns="0" rIns="0" bIns="0" rtlCol="0" anchor="t">
              <a:spAutoFit/>
            </a:bodyPr>
            <a:lstStyle/>
            <a:p>
              <a:pPr algn="r">
                <a:lnSpc>
                  <a:spcPts val="2080"/>
                </a:lnSpc>
              </a:pPr>
              <a:r>
                <a:rPr lang="en-US" sz="1600">
                  <a:solidFill>
                    <a:srgbClr val="222222"/>
                  </a:solidFill>
                  <a:latin typeface="HK Grotesk Light"/>
                </a:rPr>
                <a:t>the athleteAdapter is notified to update the view</a:t>
              </a:r>
            </a:p>
          </p:txBody>
        </p:sp>
        <p:sp>
          <p:nvSpPr>
            <p:cNvPr id="38" name="AutoShape 38"/>
            <p:cNvSpPr/>
            <p:nvPr/>
          </p:nvSpPr>
          <p:spPr>
            <a:xfrm>
              <a:off x="5557897" y="4693722"/>
              <a:ext cx="5553918" cy="0"/>
            </a:xfrm>
            <a:prstGeom prst="line">
              <a:avLst/>
            </a:prstGeom>
            <a:ln w="12700" cap="flat">
              <a:solidFill>
                <a:srgbClr val="000000"/>
              </a:solidFill>
              <a:prstDash val="solid"/>
              <a:headEnd type="none" w="sm" len="sm"/>
              <a:tailEnd type="none" w="sm" len="sm"/>
            </a:ln>
          </p:spPr>
        </p:sp>
        <p:sp>
          <p:nvSpPr>
            <p:cNvPr id="39" name="TextBox 39"/>
            <p:cNvSpPr txBox="1"/>
            <p:nvPr/>
          </p:nvSpPr>
          <p:spPr>
            <a:xfrm rot="5400000">
              <a:off x="-2399902" y="2399902"/>
              <a:ext cx="5551432" cy="751627"/>
            </a:xfrm>
            <a:prstGeom prst="rect">
              <a:avLst/>
            </a:prstGeom>
          </p:spPr>
          <p:txBody>
            <a:bodyPr lIns="0" tIns="0" rIns="0" bIns="0" rtlCol="0" anchor="t">
              <a:spAutoFit/>
            </a:bodyPr>
            <a:lstStyle/>
            <a:p>
              <a:pPr algn="ctr">
                <a:lnSpc>
                  <a:spcPts val="4760"/>
                </a:lnSpc>
              </a:pPr>
              <a:r>
                <a:rPr lang="en-US" sz="3400">
                  <a:solidFill>
                    <a:srgbClr val="5271FF"/>
                  </a:solidFill>
                  <a:latin typeface="Clear Sans Bold"/>
                </a:rPr>
                <a:t>SERVER SIDE</a:t>
              </a:r>
            </a:p>
          </p:txBody>
        </p:sp>
      </p:grpSp>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02910" y="5760920"/>
            <a:ext cx="236447" cy="314881"/>
          </a:xfrm>
          <a:prstGeom prst="rect">
            <a:avLst/>
          </a:prstGeom>
        </p:spPr>
      </p:pic>
      <p:sp>
        <p:nvSpPr>
          <p:cNvPr id="41" name="AutoShape 41"/>
          <p:cNvSpPr/>
          <p:nvPr/>
        </p:nvSpPr>
        <p:spPr>
          <a:xfrm rot="5400000">
            <a:off x="8137641" y="5948130"/>
            <a:ext cx="714662" cy="0"/>
          </a:xfrm>
          <a:prstGeom prst="line">
            <a:avLst/>
          </a:prstGeom>
          <a:ln w="47625" cap="flat">
            <a:solidFill>
              <a:srgbClr val="000000"/>
            </a:solidFill>
            <a:prstDash val="sysDot"/>
            <a:headEnd type="none" w="sm" len="sm"/>
            <a:tailEnd type="arrow" w="med" len="sm"/>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47257" y="-135191"/>
            <a:ext cx="10840743" cy="10752510"/>
            <a:chOff x="0" y="0"/>
            <a:chExt cx="2855175" cy="2831937"/>
          </a:xfrm>
        </p:grpSpPr>
        <p:sp>
          <p:nvSpPr>
            <p:cNvPr id="3" name="Freeform 3"/>
            <p:cNvSpPr/>
            <p:nvPr/>
          </p:nvSpPr>
          <p:spPr>
            <a:xfrm>
              <a:off x="0" y="0"/>
              <a:ext cx="2855175" cy="2831937"/>
            </a:xfrm>
            <a:custGeom>
              <a:avLst/>
              <a:gdLst/>
              <a:ahLst/>
              <a:cxnLst/>
              <a:rect l="l" t="t" r="r" b="b"/>
              <a:pathLst>
                <a:path w="2855175" h="2831937">
                  <a:moveTo>
                    <a:pt x="0" y="0"/>
                  </a:moveTo>
                  <a:lnTo>
                    <a:pt x="2855175" y="0"/>
                  </a:lnTo>
                  <a:lnTo>
                    <a:pt x="2855175" y="2831937"/>
                  </a:lnTo>
                  <a:lnTo>
                    <a:pt x="0" y="2831937"/>
                  </a:lnTo>
                  <a:close/>
                </a:path>
              </a:pathLst>
            </a:custGeom>
            <a:solidFill>
              <a:srgbClr val="61EF91"/>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324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4000177"/>
            <a:ext cx="2738498" cy="2286646"/>
          </a:xfrm>
          <a:prstGeom prst="rect">
            <a:avLst/>
          </a:prstGeom>
        </p:spPr>
      </p:pic>
      <p:grpSp>
        <p:nvGrpSpPr>
          <p:cNvPr id="6" name="Group 6"/>
          <p:cNvGrpSpPr>
            <a:grpSpLocks noChangeAspect="1"/>
          </p:cNvGrpSpPr>
          <p:nvPr/>
        </p:nvGrpSpPr>
        <p:grpSpPr>
          <a:xfrm>
            <a:off x="12386734" y="1420771"/>
            <a:ext cx="4341688" cy="8590775"/>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3" b="-3"/>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6" name="Group 16"/>
          <p:cNvGrpSpPr>
            <a:grpSpLocks noChangeAspect="1"/>
          </p:cNvGrpSpPr>
          <p:nvPr/>
        </p:nvGrpSpPr>
        <p:grpSpPr>
          <a:xfrm>
            <a:off x="7723893" y="382624"/>
            <a:ext cx="4342797" cy="8592970"/>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6572" r="-6572"/>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6" name="TextBox 26"/>
          <p:cNvSpPr txBox="1"/>
          <p:nvPr/>
        </p:nvSpPr>
        <p:spPr>
          <a:xfrm>
            <a:off x="501762" y="344591"/>
            <a:ext cx="7957752" cy="3090388"/>
          </a:xfrm>
          <a:prstGeom prst="rect">
            <a:avLst/>
          </a:prstGeom>
        </p:spPr>
        <p:txBody>
          <a:bodyPr lIns="0" tIns="0" rIns="0" bIns="0" rtlCol="0" anchor="t">
            <a:spAutoFit/>
          </a:bodyPr>
          <a:lstStyle/>
          <a:p>
            <a:pPr>
              <a:lnSpc>
                <a:spcPts val="7999"/>
              </a:lnSpc>
            </a:pPr>
            <a:r>
              <a:rPr lang="en-US" sz="7999">
                <a:solidFill>
                  <a:srgbClr val="222222"/>
                </a:solidFill>
                <a:latin typeface="HK Grotesk Bold Bold"/>
              </a:rPr>
              <a:t>TRAINER-SIDE</a:t>
            </a:r>
          </a:p>
          <a:p>
            <a:pPr>
              <a:lnSpc>
                <a:spcPts val="8000"/>
              </a:lnSpc>
            </a:pPr>
            <a:r>
              <a:rPr lang="en-US" sz="8000">
                <a:solidFill>
                  <a:srgbClr val="222222"/>
                </a:solidFill>
                <a:latin typeface="HK Grotesk Bold Bold"/>
              </a:rPr>
              <a:t>USER INTERFACE</a:t>
            </a:r>
          </a:p>
        </p:txBody>
      </p:sp>
      <p:grpSp>
        <p:nvGrpSpPr>
          <p:cNvPr id="27" name="Group 27"/>
          <p:cNvGrpSpPr/>
          <p:nvPr/>
        </p:nvGrpSpPr>
        <p:grpSpPr>
          <a:xfrm>
            <a:off x="1028700" y="3718872"/>
            <a:ext cx="5479838" cy="1258570"/>
            <a:chOff x="0" y="0"/>
            <a:chExt cx="7306450" cy="1678094"/>
          </a:xfrm>
        </p:grpSpPr>
        <p:sp>
          <p:nvSpPr>
            <p:cNvPr id="28" name="TextBox 28"/>
            <p:cNvSpPr txBox="1"/>
            <p:nvPr/>
          </p:nvSpPr>
          <p:spPr>
            <a:xfrm>
              <a:off x="0" y="-38100"/>
              <a:ext cx="7306450" cy="788247"/>
            </a:xfrm>
            <a:prstGeom prst="rect">
              <a:avLst/>
            </a:prstGeom>
          </p:spPr>
          <p:txBody>
            <a:bodyPr lIns="0" tIns="0" rIns="0" bIns="0" rtlCol="0" anchor="t">
              <a:spAutoFit/>
            </a:bodyPr>
            <a:lstStyle/>
            <a:p>
              <a:pPr>
                <a:lnSpc>
                  <a:spcPts val="4809"/>
                </a:lnSpc>
              </a:pPr>
              <a:r>
                <a:rPr lang="en-US" sz="3699">
                  <a:solidFill>
                    <a:srgbClr val="222222"/>
                  </a:solidFill>
                  <a:latin typeface="HK Grotesk Medium"/>
                </a:rPr>
                <a:t>MainActivity</a:t>
              </a:r>
            </a:p>
          </p:txBody>
        </p:sp>
        <p:sp>
          <p:nvSpPr>
            <p:cNvPr id="29" name="TextBox 29"/>
            <p:cNvSpPr txBox="1"/>
            <p:nvPr/>
          </p:nvSpPr>
          <p:spPr>
            <a:xfrm>
              <a:off x="0" y="721572"/>
              <a:ext cx="7306450" cy="956521"/>
            </a:xfrm>
            <a:prstGeom prst="rect">
              <a:avLst/>
            </a:prstGeom>
          </p:spPr>
          <p:txBody>
            <a:bodyPr lIns="0" tIns="0" rIns="0" bIns="0" rtlCol="0" anchor="t">
              <a:spAutoFit/>
            </a:bodyPr>
            <a:lstStyle/>
            <a:p>
              <a:pPr>
                <a:lnSpc>
                  <a:spcPts val="2860"/>
                </a:lnSpc>
              </a:pPr>
              <a:r>
                <a:rPr lang="en-US" sz="2200">
                  <a:solidFill>
                    <a:srgbClr val="222222"/>
                  </a:solidFill>
                  <a:latin typeface="HK Grotesk Light"/>
                </a:rPr>
                <a:t>Shows a list of the athletes that joined the training session</a:t>
              </a:r>
            </a:p>
          </p:txBody>
        </p:sp>
      </p:grpSp>
      <p:grpSp>
        <p:nvGrpSpPr>
          <p:cNvPr id="30" name="Group 30"/>
          <p:cNvGrpSpPr/>
          <p:nvPr/>
        </p:nvGrpSpPr>
        <p:grpSpPr>
          <a:xfrm>
            <a:off x="1028700" y="5428266"/>
            <a:ext cx="5479838" cy="1439545"/>
            <a:chOff x="0" y="0"/>
            <a:chExt cx="7306450" cy="1919394"/>
          </a:xfrm>
        </p:grpSpPr>
        <p:sp>
          <p:nvSpPr>
            <p:cNvPr id="31" name="TextBox 31"/>
            <p:cNvSpPr txBox="1"/>
            <p:nvPr/>
          </p:nvSpPr>
          <p:spPr>
            <a:xfrm>
              <a:off x="0" y="-38100"/>
              <a:ext cx="7306450" cy="788247"/>
            </a:xfrm>
            <a:prstGeom prst="rect">
              <a:avLst/>
            </a:prstGeom>
          </p:spPr>
          <p:txBody>
            <a:bodyPr lIns="0" tIns="0" rIns="0" bIns="0" rtlCol="0" anchor="t">
              <a:spAutoFit/>
            </a:bodyPr>
            <a:lstStyle/>
            <a:p>
              <a:pPr>
                <a:lnSpc>
                  <a:spcPts val="4809"/>
                </a:lnSpc>
              </a:pPr>
              <a:r>
                <a:rPr lang="en-US" sz="3699">
                  <a:solidFill>
                    <a:srgbClr val="222222"/>
                  </a:solidFill>
                  <a:latin typeface="HK Grotesk Medium"/>
                </a:rPr>
                <a:t>AthleteDetailsActivity</a:t>
              </a:r>
            </a:p>
          </p:txBody>
        </p:sp>
        <p:sp>
          <p:nvSpPr>
            <p:cNvPr id="32" name="TextBox 32"/>
            <p:cNvSpPr txBox="1"/>
            <p:nvPr/>
          </p:nvSpPr>
          <p:spPr>
            <a:xfrm>
              <a:off x="0" y="962872"/>
              <a:ext cx="7306450" cy="956521"/>
            </a:xfrm>
            <a:prstGeom prst="rect">
              <a:avLst/>
            </a:prstGeom>
          </p:spPr>
          <p:txBody>
            <a:bodyPr lIns="0" tIns="0" rIns="0" bIns="0" rtlCol="0" anchor="t">
              <a:spAutoFit/>
            </a:bodyPr>
            <a:lstStyle/>
            <a:p>
              <a:pPr>
                <a:lnSpc>
                  <a:spcPts val="2860"/>
                </a:lnSpc>
              </a:pPr>
              <a:r>
                <a:rPr lang="en-US" sz="2200">
                  <a:solidFill>
                    <a:srgbClr val="222222"/>
                  </a:solidFill>
                  <a:latin typeface="HK Grotesk Light"/>
                </a:rPr>
                <a:t>All the historical and current statistic for the selected athlete are shown</a:t>
              </a:r>
            </a:p>
          </p:txBody>
        </p:sp>
      </p:grpSp>
      <p:grpSp>
        <p:nvGrpSpPr>
          <p:cNvPr id="33" name="Group 33"/>
          <p:cNvGrpSpPr/>
          <p:nvPr/>
        </p:nvGrpSpPr>
        <p:grpSpPr>
          <a:xfrm>
            <a:off x="1028700" y="7376393"/>
            <a:ext cx="5479838" cy="1077595"/>
            <a:chOff x="0" y="0"/>
            <a:chExt cx="7306450" cy="1436794"/>
          </a:xfrm>
        </p:grpSpPr>
        <p:sp>
          <p:nvSpPr>
            <p:cNvPr id="34" name="TextBox 34"/>
            <p:cNvSpPr txBox="1"/>
            <p:nvPr/>
          </p:nvSpPr>
          <p:spPr>
            <a:xfrm>
              <a:off x="0" y="-38100"/>
              <a:ext cx="7306450" cy="788247"/>
            </a:xfrm>
            <a:prstGeom prst="rect">
              <a:avLst/>
            </a:prstGeom>
          </p:spPr>
          <p:txBody>
            <a:bodyPr lIns="0" tIns="0" rIns="0" bIns="0" rtlCol="0" anchor="t">
              <a:spAutoFit/>
            </a:bodyPr>
            <a:lstStyle/>
            <a:p>
              <a:pPr>
                <a:lnSpc>
                  <a:spcPts val="4809"/>
                </a:lnSpc>
              </a:pPr>
              <a:r>
                <a:rPr lang="en-US" sz="3699">
                  <a:solidFill>
                    <a:srgbClr val="222222"/>
                  </a:solidFill>
                  <a:latin typeface="HK Grotesk Medium"/>
                </a:rPr>
                <a:t>SettingsActivity</a:t>
              </a:r>
            </a:p>
          </p:txBody>
        </p:sp>
        <p:sp>
          <p:nvSpPr>
            <p:cNvPr id="35" name="TextBox 35"/>
            <p:cNvSpPr txBox="1"/>
            <p:nvPr/>
          </p:nvSpPr>
          <p:spPr>
            <a:xfrm>
              <a:off x="0" y="962872"/>
              <a:ext cx="7306450" cy="473921"/>
            </a:xfrm>
            <a:prstGeom prst="rect">
              <a:avLst/>
            </a:prstGeom>
          </p:spPr>
          <p:txBody>
            <a:bodyPr lIns="0" tIns="0" rIns="0" bIns="0" rtlCol="0" anchor="t">
              <a:spAutoFit/>
            </a:bodyPr>
            <a:lstStyle/>
            <a:p>
              <a:pPr>
                <a:lnSpc>
                  <a:spcPts val="2860"/>
                </a:lnSpc>
              </a:pPr>
              <a:r>
                <a:rPr lang="en-US" sz="2200">
                  <a:solidFill>
                    <a:srgbClr val="222222"/>
                  </a:solidFill>
                  <a:latin typeface="HK Grotesk Light"/>
                </a:rPr>
                <a:t>Where the trainer can set its name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29526" y="2314885"/>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Observations</a:t>
            </a:r>
          </a:p>
        </p:txBody>
      </p:sp>
      <p:grpSp>
        <p:nvGrpSpPr>
          <p:cNvPr id="3" name="Group 3"/>
          <p:cNvGrpSpPr/>
          <p:nvPr/>
        </p:nvGrpSpPr>
        <p:grpSpPr>
          <a:xfrm>
            <a:off x="2821264" y="6246438"/>
            <a:ext cx="5574659" cy="2764210"/>
            <a:chOff x="0" y="0"/>
            <a:chExt cx="7432879" cy="3685614"/>
          </a:xfrm>
        </p:grpSpPr>
        <p:sp>
          <p:nvSpPr>
            <p:cNvPr id="4" name="TextBox 4"/>
            <p:cNvSpPr txBox="1"/>
            <p:nvPr/>
          </p:nvSpPr>
          <p:spPr>
            <a:xfrm>
              <a:off x="0" y="19050"/>
              <a:ext cx="7432879" cy="112399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 WearOS is a constrained version of android also in dev terms</a:t>
              </a:r>
            </a:p>
          </p:txBody>
        </p:sp>
        <p:sp>
          <p:nvSpPr>
            <p:cNvPr id="5" name="TextBox 5"/>
            <p:cNvSpPr txBox="1"/>
            <p:nvPr/>
          </p:nvSpPr>
          <p:spPr>
            <a:xfrm>
              <a:off x="0" y="1533326"/>
              <a:ext cx="6866617" cy="2152288"/>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The libraries and hardware access API available are limited, not all the standard android features are granted.</a:t>
              </a:r>
            </a:p>
          </p:txBody>
        </p:sp>
      </p:grpSp>
      <p:sp>
        <p:nvSpPr>
          <p:cNvPr id="6" name="TextBox 6"/>
          <p:cNvSpPr txBox="1"/>
          <p:nvPr/>
        </p:nvSpPr>
        <p:spPr>
          <a:xfrm>
            <a:off x="2052018" y="6345449"/>
            <a:ext cx="1083835" cy="802133"/>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1</a:t>
            </a:r>
          </a:p>
        </p:txBody>
      </p:sp>
      <p:grpSp>
        <p:nvGrpSpPr>
          <p:cNvPr id="7" name="Group 7"/>
          <p:cNvGrpSpPr/>
          <p:nvPr/>
        </p:nvGrpSpPr>
        <p:grpSpPr>
          <a:xfrm>
            <a:off x="10862803" y="6246438"/>
            <a:ext cx="4995671" cy="3091074"/>
            <a:chOff x="0" y="0"/>
            <a:chExt cx="6660894" cy="4121431"/>
          </a:xfrm>
        </p:grpSpPr>
        <p:sp>
          <p:nvSpPr>
            <p:cNvPr id="8" name="TextBox 8"/>
            <p:cNvSpPr txBox="1"/>
            <p:nvPr/>
          </p:nvSpPr>
          <p:spPr>
            <a:xfrm>
              <a:off x="0" y="19050"/>
              <a:ext cx="6660894" cy="112399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Android BLE GATT library is not a pleasure</a:t>
              </a:r>
            </a:p>
          </p:txBody>
        </p:sp>
        <p:sp>
          <p:nvSpPr>
            <p:cNvPr id="9" name="TextBox 9"/>
            <p:cNvSpPr txBox="1"/>
            <p:nvPr/>
          </p:nvSpPr>
          <p:spPr>
            <a:xfrm>
              <a:off x="0" y="1427632"/>
              <a:ext cx="6660894" cy="2693800"/>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Developing over Android BLE GATT protocol standard library needs lots of testing phase to discover every network scenario, and every thing has to be managed manually.</a:t>
              </a:r>
            </a:p>
          </p:txBody>
        </p:sp>
      </p:grpSp>
      <p:sp>
        <p:nvSpPr>
          <p:cNvPr id="10" name="TextBox 10"/>
          <p:cNvSpPr txBox="1"/>
          <p:nvPr/>
        </p:nvSpPr>
        <p:spPr>
          <a:xfrm>
            <a:off x="9904803" y="6345449"/>
            <a:ext cx="1083835" cy="802133"/>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2</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1EF91"/>
        </a:solidFill>
        <a:effectLst/>
      </p:bgPr>
    </p:bg>
    <p:spTree>
      <p:nvGrpSpPr>
        <p:cNvPr id="1" name=""/>
        <p:cNvGrpSpPr/>
        <p:nvPr/>
      </p:nvGrpSpPr>
      <p:grpSpPr>
        <a:xfrm>
          <a:off x="0" y="0"/>
          <a:ext cx="0" cy="0"/>
          <a:chOff x="0" y="0"/>
          <a:chExt cx="0" cy="0"/>
        </a:xfrm>
      </p:grpSpPr>
      <p:sp>
        <p:nvSpPr>
          <p:cNvPr id="2" name="TextBox 2"/>
          <p:cNvSpPr txBox="1"/>
          <p:nvPr/>
        </p:nvSpPr>
        <p:spPr>
          <a:xfrm>
            <a:off x="2429526" y="1595250"/>
            <a:ext cx="13428947" cy="2219236"/>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Possible future improvements</a:t>
            </a:r>
          </a:p>
        </p:txBody>
      </p:sp>
      <p:grpSp>
        <p:nvGrpSpPr>
          <p:cNvPr id="3" name="Group 3"/>
          <p:cNvGrpSpPr/>
          <p:nvPr/>
        </p:nvGrpSpPr>
        <p:grpSpPr>
          <a:xfrm>
            <a:off x="1369249" y="5299335"/>
            <a:ext cx="7446469" cy="3517840"/>
            <a:chOff x="0" y="0"/>
            <a:chExt cx="9928626" cy="4690454"/>
          </a:xfrm>
        </p:grpSpPr>
        <p:sp>
          <p:nvSpPr>
            <p:cNvPr id="4" name="TextBox 4"/>
            <p:cNvSpPr txBox="1"/>
            <p:nvPr/>
          </p:nvSpPr>
          <p:spPr>
            <a:xfrm>
              <a:off x="0" y="19050"/>
              <a:ext cx="9928626" cy="57787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Data processing</a:t>
              </a:r>
            </a:p>
          </p:txBody>
        </p:sp>
        <p:sp>
          <p:nvSpPr>
            <p:cNvPr id="5" name="TextBox 5"/>
            <p:cNvSpPr txBox="1"/>
            <p:nvPr/>
          </p:nvSpPr>
          <p:spPr>
            <a:xfrm>
              <a:off x="0" y="881512"/>
              <a:ext cx="9928626" cy="38089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222222"/>
                  </a:solidFill>
                  <a:latin typeface="HK Grotesk Medium Bold"/>
                </a:rPr>
                <a:t>Improving the sensed data selection phase</a:t>
              </a:r>
            </a:p>
            <a:p>
              <a:pPr marL="539749" lvl="1" indent="-269875">
                <a:lnSpc>
                  <a:spcPts val="3249"/>
                </a:lnSpc>
                <a:buFont typeface="Arial"/>
                <a:buChar char="•"/>
              </a:pPr>
              <a:r>
                <a:rPr lang="en-US" sz="2499">
                  <a:solidFill>
                    <a:srgbClr val="222222"/>
                  </a:solidFill>
                  <a:latin typeface="HK Grotesk Medium Bold"/>
                </a:rPr>
                <a:t>Storing the past training data in a persistent way</a:t>
              </a:r>
            </a:p>
            <a:p>
              <a:pPr marL="539749" lvl="1" indent="-269875">
                <a:lnSpc>
                  <a:spcPts val="3249"/>
                </a:lnSpc>
                <a:buFont typeface="Arial"/>
                <a:buChar char="•"/>
              </a:pPr>
              <a:r>
                <a:rPr lang="en-US" sz="2499">
                  <a:solidFill>
                    <a:srgbClr val="222222"/>
                  </a:solidFill>
                  <a:latin typeface="HK Grotesk Medium Bold"/>
                </a:rPr>
                <a:t>Elaborating training summary data for each athlete</a:t>
              </a:r>
            </a:p>
            <a:p>
              <a:pPr marL="539749" lvl="1" indent="-269875">
                <a:lnSpc>
                  <a:spcPts val="3249"/>
                </a:lnSpc>
                <a:buFont typeface="Arial"/>
                <a:buChar char="•"/>
              </a:pPr>
              <a:r>
                <a:rPr lang="en-US" sz="2499">
                  <a:solidFill>
                    <a:srgbClr val="222222"/>
                  </a:solidFill>
                  <a:latin typeface="HK Grotesk Medium Bold"/>
                </a:rPr>
                <a:t>classifying the training quality of the athlete not by static ranges, but considering its past training data and its physical statistics </a:t>
              </a:r>
            </a:p>
          </p:txBody>
        </p:sp>
      </p:grpSp>
      <p:sp>
        <p:nvSpPr>
          <p:cNvPr id="6" name="TextBox 6"/>
          <p:cNvSpPr txBox="1"/>
          <p:nvPr/>
        </p:nvSpPr>
        <p:spPr>
          <a:xfrm>
            <a:off x="486782" y="5404110"/>
            <a:ext cx="1083835" cy="802133"/>
          </a:xfrm>
          <a:prstGeom prst="rect">
            <a:avLst/>
          </a:prstGeom>
        </p:spPr>
        <p:txBody>
          <a:bodyPr lIns="0" tIns="0" rIns="0" bIns="0" rtlCol="0" anchor="t">
            <a:spAutoFit/>
          </a:bodyPr>
          <a:lstStyle/>
          <a:p>
            <a:pPr>
              <a:lnSpc>
                <a:spcPts val="6000"/>
              </a:lnSpc>
            </a:pPr>
            <a:r>
              <a:rPr lang="en-US" sz="6000">
                <a:solidFill>
                  <a:srgbClr val="FFFFFF"/>
                </a:solidFill>
                <a:latin typeface="HK Grotesk Bold Bold"/>
              </a:rPr>
              <a:t>1</a:t>
            </a:r>
          </a:p>
        </p:txBody>
      </p:sp>
      <p:grpSp>
        <p:nvGrpSpPr>
          <p:cNvPr id="7" name="Group 7"/>
          <p:cNvGrpSpPr/>
          <p:nvPr/>
        </p:nvGrpSpPr>
        <p:grpSpPr>
          <a:xfrm>
            <a:off x="10441110" y="5299335"/>
            <a:ext cx="6818190" cy="2681484"/>
            <a:chOff x="0" y="0"/>
            <a:chExt cx="9090921" cy="3575312"/>
          </a:xfrm>
        </p:grpSpPr>
        <p:sp>
          <p:nvSpPr>
            <p:cNvPr id="8" name="TextBox 8"/>
            <p:cNvSpPr txBox="1"/>
            <p:nvPr/>
          </p:nvSpPr>
          <p:spPr>
            <a:xfrm>
              <a:off x="0" y="19050"/>
              <a:ext cx="9090921" cy="57787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Network topology</a:t>
              </a:r>
            </a:p>
          </p:txBody>
        </p:sp>
        <p:sp>
          <p:nvSpPr>
            <p:cNvPr id="9" name="TextBox 9"/>
            <p:cNvSpPr txBox="1"/>
            <p:nvPr/>
          </p:nvSpPr>
          <p:spPr>
            <a:xfrm>
              <a:off x="0" y="881512"/>
              <a:ext cx="9090921" cy="2693800"/>
            </a:xfrm>
            <a:prstGeom prst="rect">
              <a:avLst/>
            </a:prstGeom>
          </p:spPr>
          <p:txBody>
            <a:bodyPr lIns="0" tIns="0" rIns="0" bIns="0" rtlCol="0" anchor="t">
              <a:spAutoFit/>
            </a:bodyPr>
            <a:lstStyle/>
            <a:p>
              <a:pPr>
                <a:lnSpc>
                  <a:spcPts val="3250"/>
                </a:lnSpc>
              </a:pPr>
              <a:r>
                <a:rPr lang="en-US" sz="2500">
                  <a:solidFill>
                    <a:srgbClr val="222222"/>
                  </a:solidFill>
                  <a:latin typeface="HK Grotesk Medium"/>
                </a:rPr>
                <a:t>In order to overcome the BLE hardware limit on the number of connected devices, it could be a solution to implement a mesh topology for the bluetooth network, in which every athlete can route the messages to the trainer</a:t>
              </a:r>
            </a:p>
          </p:txBody>
        </p:sp>
      </p:grpSp>
      <p:sp>
        <p:nvSpPr>
          <p:cNvPr id="10" name="TextBox 10"/>
          <p:cNvSpPr txBox="1"/>
          <p:nvPr/>
        </p:nvSpPr>
        <p:spPr>
          <a:xfrm>
            <a:off x="9357274" y="5404110"/>
            <a:ext cx="1083835" cy="802133"/>
          </a:xfrm>
          <a:prstGeom prst="rect">
            <a:avLst/>
          </a:prstGeom>
        </p:spPr>
        <p:txBody>
          <a:bodyPr lIns="0" tIns="0" rIns="0" bIns="0" rtlCol="0" anchor="t">
            <a:spAutoFit/>
          </a:bodyPr>
          <a:lstStyle/>
          <a:p>
            <a:pPr>
              <a:lnSpc>
                <a:spcPts val="6000"/>
              </a:lnSpc>
            </a:pPr>
            <a:r>
              <a:rPr lang="en-US" sz="6000">
                <a:solidFill>
                  <a:srgbClr val="FFFFFF"/>
                </a:solidFill>
                <a:latin typeface="HK Grotesk Bold Bold"/>
              </a:rPr>
              <a:t>2</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485345"/>
            <a:ext cx="2738498" cy="2286646"/>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485345"/>
            <a:ext cx="2738498" cy="228664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29526" y="4105092"/>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Thank you</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84388" y="5143500"/>
            <a:ext cx="3274912" cy="4114800"/>
          </a:xfrm>
          <a:prstGeom prst="rect">
            <a:avLst/>
          </a:prstGeom>
        </p:spPr>
      </p:pic>
      <p:pic>
        <p:nvPicPr>
          <p:cNvPr id="5" name="Picture 5"/>
          <p:cNvPicPr>
            <a:picLocks noChangeAspect="1"/>
          </p:cNvPicPr>
          <p:nvPr/>
        </p:nvPicPr>
        <p:blipFill>
          <a:blip r:embed="rId6"/>
          <a:srcRect/>
          <a:stretch>
            <a:fillRect/>
          </a:stretch>
        </p:blipFill>
        <p:spPr>
          <a:xfrm>
            <a:off x="1369249" y="6576972"/>
            <a:ext cx="4304272" cy="2211320"/>
          </a:xfrm>
          <a:prstGeom prst="rect">
            <a:avLst/>
          </a:prstGeom>
        </p:spPr>
      </p:pic>
      <p:sp>
        <p:nvSpPr>
          <p:cNvPr id="6" name="TextBox 6"/>
          <p:cNvSpPr txBox="1"/>
          <p:nvPr/>
        </p:nvSpPr>
        <p:spPr>
          <a:xfrm>
            <a:off x="2429526" y="2314885"/>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Workout monitoring</a:t>
            </a:r>
          </a:p>
        </p:txBody>
      </p:sp>
      <p:sp>
        <p:nvSpPr>
          <p:cNvPr id="7" name="TextBox 7"/>
          <p:cNvSpPr txBox="1"/>
          <p:nvPr/>
        </p:nvSpPr>
        <p:spPr>
          <a:xfrm>
            <a:off x="7107371" y="4324471"/>
            <a:ext cx="4615176" cy="1092001"/>
          </a:xfrm>
          <a:prstGeom prst="rect">
            <a:avLst/>
          </a:prstGeom>
        </p:spPr>
        <p:txBody>
          <a:bodyPr lIns="0" tIns="0" rIns="0" bIns="0" rtlCol="0" anchor="t">
            <a:spAutoFit/>
          </a:bodyPr>
          <a:lstStyle/>
          <a:p>
            <a:pPr>
              <a:lnSpc>
                <a:spcPts val="2912"/>
              </a:lnSpc>
            </a:pPr>
            <a:r>
              <a:rPr lang="en-US" sz="2240">
                <a:solidFill>
                  <a:srgbClr val="222222"/>
                </a:solidFill>
                <a:latin typeface="HK Grotesk Medium"/>
              </a:rPr>
              <a:t>Smartphones and wearables can help users achieving workout motivation and better health care</a:t>
            </a:r>
          </a:p>
        </p:txBody>
      </p:sp>
      <p:sp>
        <p:nvSpPr>
          <p:cNvPr id="8" name="TextBox 8"/>
          <p:cNvSpPr txBox="1"/>
          <p:nvPr/>
        </p:nvSpPr>
        <p:spPr>
          <a:xfrm>
            <a:off x="6565453" y="4794821"/>
            <a:ext cx="1083835" cy="802133"/>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a:t>
            </a:r>
          </a:p>
        </p:txBody>
      </p:sp>
      <p:sp>
        <p:nvSpPr>
          <p:cNvPr id="9" name="TextBox 9"/>
          <p:cNvSpPr txBox="1"/>
          <p:nvPr/>
        </p:nvSpPr>
        <p:spPr>
          <a:xfrm>
            <a:off x="7107371" y="5994148"/>
            <a:ext cx="4615176" cy="1092001"/>
          </a:xfrm>
          <a:prstGeom prst="rect">
            <a:avLst/>
          </a:prstGeom>
        </p:spPr>
        <p:txBody>
          <a:bodyPr lIns="0" tIns="0" rIns="0" bIns="0" rtlCol="0" anchor="t">
            <a:spAutoFit/>
          </a:bodyPr>
          <a:lstStyle/>
          <a:p>
            <a:pPr>
              <a:lnSpc>
                <a:spcPts val="2912"/>
              </a:lnSpc>
            </a:pPr>
            <a:r>
              <a:rPr lang="en-US" sz="2240">
                <a:solidFill>
                  <a:srgbClr val="222222"/>
                </a:solidFill>
                <a:latin typeface="HK Grotesk Medium"/>
              </a:rPr>
              <a:t>These technologies can also be used by athletes to  track their training progress</a:t>
            </a:r>
          </a:p>
        </p:txBody>
      </p:sp>
      <p:sp>
        <p:nvSpPr>
          <p:cNvPr id="10" name="TextBox 10"/>
          <p:cNvSpPr txBox="1"/>
          <p:nvPr/>
        </p:nvSpPr>
        <p:spPr>
          <a:xfrm>
            <a:off x="7107371" y="7696291"/>
            <a:ext cx="4615176" cy="1455961"/>
          </a:xfrm>
          <a:prstGeom prst="rect">
            <a:avLst/>
          </a:prstGeom>
        </p:spPr>
        <p:txBody>
          <a:bodyPr lIns="0" tIns="0" rIns="0" bIns="0" rtlCol="0" anchor="t">
            <a:spAutoFit/>
          </a:bodyPr>
          <a:lstStyle/>
          <a:p>
            <a:pPr>
              <a:lnSpc>
                <a:spcPts val="2912"/>
              </a:lnSpc>
            </a:pPr>
            <a:r>
              <a:rPr lang="en-US" sz="2240">
                <a:solidFill>
                  <a:srgbClr val="222222"/>
                </a:solidFill>
                <a:latin typeface="HK Grotesk Medium"/>
              </a:rPr>
              <a:t>Sensors information are sometimes useful to trainers to understand how an athlete is perfoming and how to achive better results</a:t>
            </a:r>
          </a:p>
        </p:txBody>
      </p:sp>
      <p:sp>
        <p:nvSpPr>
          <p:cNvPr id="11" name="TextBox 11"/>
          <p:cNvSpPr txBox="1"/>
          <p:nvPr/>
        </p:nvSpPr>
        <p:spPr>
          <a:xfrm>
            <a:off x="6565453" y="6398767"/>
            <a:ext cx="1083835" cy="802133"/>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a:t>
            </a:r>
          </a:p>
        </p:txBody>
      </p:sp>
      <p:sp>
        <p:nvSpPr>
          <p:cNvPr id="12" name="TextBox 12"/>
          <p:cNvSpPr txBox="1"/>
          <p:nvPr/>
        </p:nvSpPr>
        <p:spPr>
          <a:xfrm>
            <a:off x="6565453" y="8181975"/>
            <a:ext cx="1083835" cy="802133"/>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1EF91"/>
        </a:solidFill>
        <a:effectLst/>
      </p:bgPr>
    </p:bg>
    <p:spTree>
      <p:nvGrpSpPr>
        <p:cNvPr id="1" name=""/>
        <p:cNvGrpSpPr/>
        <p:nvPr/>
      </p:nvGrpSpPr>
      <p:grpSpPr>
        <a:xfrm>
          <a:off x="0" y="0"/>
          <a:ext cx="0" cy="0"/>
          <a:chOff x="0" y="0"/>
          <a:chExt cx="0" cy="0"/>
        </a:xfrm>
      </p:grpSpPr>
      <p:sp>
        <p:nvSpPr>
          <p:cNvPr id="2" name="TextBox 2"/>
          <p:cNvSpPr txBox="1"/>
          <p:nvPr/>
        </p:nvSpPr>
        <p:spPr>
          <a:xfrm>
            <a:off x="2429526" y="1595250"/>
            <a:ext cx="13428947" cy="2219236"/>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Lacks of preexisting applications</a:t>
            </a:r>
          </a:p>
        </p:txBody>
      </p:sp>
      <p:grpSp>
        <p:nvGrpSpPr>
          <p:cNvPr id="3" name="Group 3"/>
          <p:cNvGrpSpPr/>
          <p:nvPr/>
        </p:nvGrpSpPr>
        <p:grpSpPr>
          <a:xfrm>
            <a:off x="1596678" y="4470295"/>
            <a:ext cx="7446469" cy="2698690"/>
            <a:chOff x="0" y="0"/>
            <a:chExt cx="9928626" cy="3598254"/>
          </a:xfrm>
        </p:grpSpPr>
        <p:sp>
          <p:nvSpPr>
            <p:cNvPr id="4" name="TextBox 4"/>
            <p:cNvSpPr txBox="1"/>
            <p:nvPr/>
          </p:nvSpPr>
          <p:spPr>
            <a:xfrm>
              <a:off x="0" y="19050"/>
              <a:ext cx="9928626" cy="57787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Extra weight</a:t>
              </a:r>
            </a:p>
          </p:txBody>
        </p:sp>
        <p:sp>
          <p:nvSpPr>
            <p:cNvPr id="5" name="TextBox 5"/>
            <p:cNvSpPr txBox="1"/>
            <p:nvPr/>
          </p:nvSpPr>
          <p:spPr>
            <a:xfrm>
              <a:off x="0" y="881512"/>
              <a:ext cx="9928626" cy="27167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222222"/>
                  </a:solidFill>
                  <a:latin typeface="HK Grotesk Medium"/>
                </a:rPr>
                <a:t>Some workout tracking solutions consists in smartphone applications that force users to carry the device in its hand or in a arm holder</a:t>
              </a:r>
            </a:p>
            <a:p>
              <a:pPr marL="539749" lvl="1" indent="-269875">
                <a:lnSpc>
                  <a:spcPts val="3249"/>
                </a:lnSpc>
                <a:buFont typeface="Arial"/>
                <a:buChar char="•"/>
              </a:pPr>
              <a:r>
                <a:rPr lang="en-US" sz="2499">
                  <a:solidFill>
                    <a:srgbClr val="222222"/>
                  </a:solidFill>
                  <a:latin typeface="HK Grotesk Medium"/>
                </a:rPr>
                <a:t>This </a:t>
              </a:r>
              <a:r>
                <a:rPr lang="en-US" sz="2499">
                  <a:solidFill>
                    <a:srgbClr val="222222"/>
                  </a:solidFill>
                  <a:latin typeface="HK Grotesk Medium Bold"/>
                </a:rPr>
                <a:t>extra wheight</a:t>
              </a:r>
              <a:r>
                <a:rPr lang="en-US" sz="2499">
                  <a:solidFill>
                    <a:srgbClr val="222222"/>
                  </a:solidFill>
                  <a:latin typeface="HK Grotesk Medium"/>
                </a:rPr>
                <a:t> solution could feel unconfortable and lead to a bad user experience</a:t>
              </a:r>
            </a:p>
          </p:txBody>
        </p:sp>
      </p:grpSp>
      <p:sp>
        <p:nvSpPr>
          <p:cNvPr id="6" name="TextBox 6"/>
          <p:cNvSpPr txBox="1"/>
          <p:nvPr/>
        </p:nvSpPr>
        <p:spPr>
          <a:xfrm>
            <a:off x="714211" y="4575070"/>
            <a:ext cx="1083835" cy="802133"/>
          </a:xfrm>
          <a:prstGeom prst="rect">
            <a:avLst/>
          </a:prstGeom>
        </p:spPr>
        <p:txBody>
          <a:bodyPr lIns="0" tIns="0" rIns="0" bIns="0" rtlCol="0" anchor="t">
            <a:spAutoFit/>
          </a:bodyPr>
          <a:lstStyle/>
          <a:p>
            <a:pPr>
              <a:lnSpc>
                <a:spcPts val="6000"/>
              </a:lnSpc>
            </a:pPr>
            <a:r>
              <a:rPr lang="en-US" sz="6000">
                <a:solidFill>
                  <a:srgbClr val="FFFFFF"/>
                </a:solidFill>
                <a:latin typeface="HK Grotesk Bold Bold"/>
              </a:rPr>
              <a:t>1</a:t>
            </a:r>
          </a:p>
        </p:txBody>
      </p:sp>
      <p:grpSp>
        <p:nvGrpSpPr>
          <p:cNvPr id="7" name="Group 7"/>
          <p:cNvGrpSpPr/>
          <p:nvPr/>
        </p:nvGrpSpPr>
        <p:grpSpPr>
          <a:xfrm>
            <a:off x="10441110" y="4470295"/>
            <a:ext cx="6818190" cy="2289115"/>
            <a:chOff x="0" y="0"/>
            <a:chExt cx="9090921" cy="3052154"/>
          </a:xfrm>
        </p:grpSpPr>
        <p:sp>
          <p:nvSpPr>
            <p:cNvPr id="8" name="TextBox 8"/>
            <p:cNvSpPr txBox="1"/>
            <p:nvPr/>
          </p:nvSpPr>
          <p:spPr>
            <a:xfrm>
              <a:off x="0" y="19050"/>
              <a:ext cx="9090921" cy="57787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Data monitoring</a:t>
              </a:r>
            </a:p>
          </p:txBody>
        </p:sp>
        <p:sp>
          <p:nvSpPr>
            <p:cNvPr id="9" name="TextBox 9"/>
            <p:cNvSpPr txBox="1"/>
            <p:nvPr/>
          </p:nvSpPr>
          <p:spPr>
            <a:xfrm>
              <a:off x="0" y="881512"/>
              <a:ext cx="9090921" cy="21706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222222"/>
                  </a:solidFill>
                  <a:latin typeface="HK Grotesk Medium"/>
                </a:rPr>
                <a:t>Collected data are often displayed only to the athlete who is training</a:t>
              </a:r>
            </a:p>
            <a:p>
              <a:pPr marL="539749" lvl="1" indent="-269875">
                <a:lnSpc>
                  <a:spcPts val="3249"/>
                </a:lnSpc>
                <a:buFont typeface="Arial"/>
                <a:buChar char="•"/>
              </a:pPr>
              <a:r>
                <a:rPr lang="en-US" sz="2499">
                  <a:solidFill>
                    <a:srgbClr val="222222"/>
                  </a:solidFill>
                  <a:latin typeface="HK Grotesk Medium"/>
                </a:rPr>
                <a:t>A real-time data sharing with a trainer's device could be useful to the training session</a:t>
              </a:r>
            </a:p>
          </p:txBody>
        </p:sp>
      </p:grpSp>
      <p:sp>
        <p:nvSpPr>
          <p:cNvPr id="10" name="TextBox 10"/>
          <p:cNvSpPr txBox="1"/>
          <p:nvPr/>
        </p:nvSpPr>
        <p:spPr>
          <a:xfrm>
            <a:off x="9357274" y="4575070"/>
            <a:ext cx="1083835" cy="802133"/>
          </a:xfrm>
          <a:prstGeom prst="rect">
            <a:avLst/>
          </a:prstGeom>
        </p:spPr>
        <p:txBody>
          <a:bodyPr lIns="0" tIns="0" rIns="0" bIns="0" rtlCol="0" anchor="t">
            <a:spAutoFit/>
          </a:bodyPr>
          <a:lstStyle/>
          <a:p>
            <a:pPr>
              <a:lnSpc>
                <a:spcPts val="6000"/>
              </a:lnSpc>
            </a:pPr>
            <a:r>
              <a:rPr lang="en-US" sz="6000">
                <a:solidFill>
                  <a:srgbClr val="FFFFFF"/>
                </a:solidFill>
                <a:latin typeface="HK Grotesk Bold Bold"/>
              </a:rPr>
              <a:t>2</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485345"/>
            <a:ext cx="2738498" cy="2286646"/>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485345"/>
            <a:ext cx="2738498" cy="2286646"/>
          </a:xfrm>
          <a:prstGeom prst="rect">
            <a:avLst/>
          </a:prstGeom>
        </p:spPr>
      </p:pic>
      <p:grpSp>
        <p:nvGrpSpPr>
          <p:cNvPr id="13" name="Group 13"/>
          <p:cNvGrpSpPr/>
          <p:nvPr/>
        </p:nvGrpSpPr>
        <p:grpSpPr>
          <a:xfrm>
            <a:off x="6276822" y="7826210"/>
            <a:ext cx="6818190" cy="1879540"/>
            <a:chOff x="0" y="0"/>
            <a:chExt cx="9090921" cy="2506054"/>
          </a:xfrm>
        </p:grpSpPr>
        <p:sp>
          <p:nvSpPr>
            <p:cNvPr id="14" name="TextBox 14"/>
            <p:cNvSpPr txBox="1"/>
            <p:nvPr/>
          </p:nvSpPr>
          <p:spPr>
            <a:xfrm>
              <a:off x="0" y="19050"/>
              <a:ext cx="9090921" cy="57787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Sensors availability</a:t>
              </a:r>
            </a:p>
          </p:txBody>
        </p:sp>
        <p:sp>
          <p:nvSpPr>
            <p:cNvPr id="15" name="TextBox 15"/>
            <p:cNvSpPr txBox="1"/>
            <p:nvPr/>
          </p:nvSpPr>
          <p:spPr>
            <a:xfrm>
              <a:off x="0" y="881512"/>
              <a:ext cx="9090921" cy="16245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222222"/>
                  </a:solidFill>
                  <a:latin typeface="HK Grotesk Medium"/>
                </a:rPr>
                <a:t>Smartphones have less available sensors</a:t>
              </a:r>
            </a:p>
            <a:p>
              <a:pPr marL="539749" lvl="1" indent="-269875">
                <a:lnSpc>
                  <a:spcPts val="3249"/>
                </a:lnSpc>
                <a:buFont typeface="Arial"/>
                <a:buChar char="•"/>
              </a:pPr>
              <a:r>
                <a:rPr lang="en-US" sz="2499">
                  <a:solidFill>
                    <a:srgbClr val="222222"/>
                  </a:solidFill>
                  <a:latin typeface="HK Grotesk Medium"/>
                </a:rPr>
                <a:t>Wearables are preferred because they can track more accurately movements</a:t>
              </a:r>
            </a:p>
          </p:txBody>
        </p:sp>
      </p:grpSp>
      <p:sp>
        <p:nvSpPr>
          <p:cNvPr id="16" name="TextBox 16"/>
          <p:cNvSpPr txBox="1"/>
          <p:nvPr/>
        </p:nvSpPr>
        <p:spPr>
          <a:xfrm>
            <a:off x="5192987" y="7930985"/>
            <a:ext cx="1083835" cy="802133"/>
          </a:xfrm>
          <a:prstGeom prst="rect">
            <a:avLst/>
          </a:prstGeom>
        </p:spPr>
        <p:txBody>
          <a:bodyPr lIns="0" tIns="0" rIns="0" bIns="0" rtlCol="0" anchor="t">
            <a:spAutoFit/>
          </a:bodyPr>
          <a:lstStyle/>
          <a:p>
            <a:pPr>
              <a:lnSpc>
                <a:spcPts val="6000"/>
              </a:lnSpc>
            </a:pPr>
            <a:r>
              <a:rPr lang="en-US" sz="6000">
                <a:solidFill>
                  <a:srgbClr val="FFFFFF"/>
                </a:solidFill>
                <a:latin typeface="HK Grotesk Bold Bold"/>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743674" y="4794601"/>
            <a:ext cx="4114800" cy="4114800"/>
          </a:xfrm>
          <a:prstGeom prst="rect">
            <a:avLst/>
          </a:prstGeom>
        </p:spPr>
      </p:pic>
      <p:sp>
        <p:nvSpPr>
          <p:cNvPr id="5" name="TextBox 5"/>
          <p:cNvSpPr txBox="1"/>
          <p:nvPr/>
        </p:nvSpPr>
        <p:spPr>
          <a:xfrm>
            <a:off x="2429526" y="2314885"/>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Our solution (I)</a:t>
            </a:r>
          </a:p>
        </p:txBody>
      </p:sp>
      <p:sp>
        <p:nvSpPr>
          <p:cNvPr id="6" name="TextBox 6"/>
          <p:cNvSpPr txBox="1"/>
          <p:nvPr/>
        </p:nvSpPr>
        <p:spPr>
          <a:xfrm>
            <a:off x="2848426" y="5939379"/>
            <a:ext cx="1083835" cy="802133"/>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1</a:t>
            </a:r>
          </a:p>
        </p:txBody>
      </p:sp>
      <p:grpSp>
        <p:nvGrpSpPr>
          <p:cNvPr id="7" name="Group 7"/>
          <p:cNvGrpSpPr/>
          <p:nvPr/>
        </p:nvGrpSpPr>
        <p:grpSpPr>
          <a:xfrm>
            <a:off x="3692902" y="5143500"/>
            <a:ext cx="6774116" cy="2698690"/>
            <a:chOff x="0" y="0"/>
            <a:chExt cx="9032155" cy="3598254"/>
          </a:xfrm>
        </p:grpSpPr>
        <p:sp>
          <p:nvSpPr>
            <p:cNvPr id="8" name="TextBox 8"/>
            <p:cNvSpPr txBox="1"/>
            <p:nvPr/>
          </p:nvSpPr>
          <p:spPr>
            <a:xfrm>
              <a:off x="0" y="19050"/>
              <a:ext cx="9032155" cy="57787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Lightweight solution</a:t>
              </a:r>
            </a:p>
          </p:txBody>
        </p:sp>
        <p:sp>
          <p:nvSpPr>
            <p:cNvPr id="9" name="TextBox 9"/>
            <p:cNvSpPr txBox="1"/>
            <p:nvPr/>
          </p:nvSpPr>
          <p:spPr>
            <a:xfrm>
              <a:off x="0" y="881512"/>
              <a:ext cx="9032155" cy="27167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222222"/>
                  </a:solidFill>
                  <a:latin typeface="HK Grotesk Medium Bold"/>
                </a:rPr>
                <a:t>Smartwatches are used as information gathering instruments</a:t>
              </a:r>
            </a:p>
            <a:p>
              <a:pPr marL="539749" lvl="1" indent="-269875">
                <a:lnSpc>
                  <a:spcPts val="3249"/>
                </a:lnSpc>
                <a:buFont typeface="Arial"/>
                <a:buChar char="•"/>
              </a:pPr>
              <a:r>
                <a:rPr lang="en-US" sz="2499">
                  <a:solidFill>
                    <a:srgbClr val="222222"/>
                  </a:solidFill>
                  <a:latin typeface="HK Grotesk Medium Bold"/>
                </a:rPr>
                <a:t>No need to carry paired phones during the training session</a:t>
              </a:r>
            </a:p>
            <a:p>
              <a:pPr marL="539749" lvl="1" indent="-269875">
                <a:lnSpc>
                  <a:spcPts val="3249"/>
                </a:lnSpc>
                <a:buFont typeface="Arial"/>
                <a:buChar char="•"/>
              </a:pPr>
              <a:r>
                <a:rPr lang="en-US" sz="2499">
                  <a:solidFill>
                    <a:srgbClr val="222222"/>
                  </a:solidFill>
                  <a:latin typeface="HK Grotesk Medium Bold"/>
                </a:rPr>
                <a:t>Wearables could provide more sensor data</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278" y="4796071"/>
            <a:ext cx="831011" cy="1305875"/>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26059" y="5834604"/>
            <a:ext cx="1490272" cy="251455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55689" y="3088384"/>
            <a:ext cx="831011" cy="130587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72540" y="4796071"/>
            <a:ext cx="831011" cy="1305875"/>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278" y="7952425"/>
            <a:ext cx="831011" cy="1305875"/>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72540" y="7952425"/>
            <a:ext cx="831011" cy="130587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3221340" y="5009467"/>
            <a:ext cx="1299709" cy="268065"/>
          </a:xfrm>
          <a:prstGeom prst="rect">
            <a:avLst/>
          </a:prstGeom>
        </p:spPr>
      </p:pic>
      <p:sp>
        <p:nvSpPr>
          <p:cNvPr id="11" name="TextBox 11"/>
          <p:cNvSpPr txBox="1"/>
          <p:nvPr/>
        </p:nvSpPr>
        <p:spPr>
          <a:xfrm>
            <a:off x="2429526" y="2314885"/>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Our solution (II)</a:t>
            </a:r>
          </a:p>
        </p:txBody>
      </p:sp>
      <p:sp>
        <p:nvSpPr>
          <p:cNvPr id="12" name="TextBox 12"/>
          <p:cNvSpPr txBox="1"/>
          <p:nvPr/>
        </p:nvSpPr>
        <p:spPr>
          <a:xfrm>
            <a:off x="1525407" y="5939379"/>
            <a:ext cx="1083835" cy="802133"/>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2</a:t>
            </a:r>
          </a:p>
        </p:txBody>
      </p:sp>
      <p:grpSp>
        <p:nvGrpSpPr>
          <p:cNvPr id="13" name="Group 13"/>
          <p:cNvGrpSpPr/>
          <p:nvPr/>
        </p:nvGrpSpPr>
        <p:grpSpPr>
          <a:xfrm>
            <a:off x="2369884" y="5143500"/>
            <a:ext cx="6774116" cy="3517840"/>
            <a:chOff x="0" y="0"/>
            <a:chExt cx="9032155" cy="4690454"/>
          </a:xfrm>
        </p:grpSpPr>
        <p:sp>
          <p:nvSpPr>
            <p:cNvPr id="14" name="TextBox 14"/>
            <p:cNvSpPr txBox="1"/>
            <p:nvPr/>
          </p:nvSpPr>
          <p:spPr>
            <a:xfrm>
              <a:off x="0" y="19050"/>
              <a:ext cx="9032155" cy="57787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Data sharing</a:t>
              </a:r>
            </a:p>
          </p:txBody>
        </p:sp>
        <p:sp>
          <p:nvSpPr>
            <p:cNvPr id="15" name="TextBox 15"/>
            <p:cNvSpPr txBox="1"/>
            <p:nvPr/>
          </p:nvSpPr>
          <p:spPr>
            <a:xfrm>
              <a:off x="0" y="881512"/>
              <a:ext cx="9032155" cy="38089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222222"/>
                  </a:solidFill>
                  <a:latin typeface="HK Grotesk Medium"/>
                </a:rPr>
                <a:t>Change the one-to-one perspective into a one-to-many perspective</a:t>
              </a:r>
            </a:p>
            <a:p>
              <a:pPr marL="539749" lvl="1" indent="-269875">
                <a:lnSpc>
                  <a:spcPts val="3249"/>
                </a:lnSpc>
                <a:buFont typeface="Arial"/>
                <a:buChar char="•"/>
              </a:pPr>
              <a:r>
                <a:rPr lang="en-US" sz="2499">
                  <a:solidFill>
                    <a:srgbClr val="222222"/>
                  </a:solidFill>
                  <a:latin typeface="HK Grotesk Medium"/>
                </a:rPr>
                <a:t>Multiple smartwatches share sensors' data with a central device/node</a:t>
              </a:r>
            </a:p>
            <a:p>
              <a:pPr marL="539749" lvl="1" indent="-269875">
                <a:lnSpc>
                  <a:spcPts val="3249"/>
                </a:lnSpc>
                <a:buFont typeface="Arial"/>
                <a:buChar char="•"/>
              </a:pPr>
              <a:r>
                <a:rPr lang="en-US" sz="2499">
                  <a:solidFill>
                    <a:srgbClr val="222222"/>
                  </a:solidFill>
                  <a:latin typeface="HK Grotesk Medium"/>
                </a:rPr>
                <a:t>A trainer can read useful real-time data from the central device and take decisions about them</a:t>
              </a:r>
            </a:p>
          </p:txBody>
        </p:sp>
      </p:grpSp>
      <p:pic>
        <p:nvPicPr>
          <p:cNvPr id="16" name="Picture 1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700000">
            <a:off x="11932591" y="7818393"/>
            <a:ext cx="1299709" cy="268065"/>
          </a:xfrm>
          <a:prstGeom prst="rect">
            <a:avLst/>
          </a:prstGeom>
        </p:spPr>
      </p:pic>
      <p:pic>
        <p:nvPicPr>
          <p:cNvPr id="17" name="Picture 1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700000">
            <a:off x="11873551" y="5991775"/>
            <a:ext cx="1299709" cy="268065"/>
          </a:xfrm>
          <a:prstGeom prst="rect">
            <a:avLst/>
          </a:prstGeom>
        </p:spPr>
      </p:pic>
      <p:pic>
        <p:nvPicPr>
          <p:cNvPr id="18" name="Picture 1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099999">
            <a:off x="14568393" y="5991775"/>
            <a:ext cx="1299709" cy="268065"/>
          </a:xfrm>
          <a:prstGeom prst="rect">
            <a:avLst/>
          </a:prstGeom>
        </p:spPr>
      </p:pic>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100000">
            <a:off x="14520768" y="7855384"/>
            <a:ext cx="1299709" cy="2680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1425806" y="4996680"/>
            <a:ext cx="3966735" cy="1921387"/>
          </a:xfrm>
          <a:prstGeom prst="rect">
            <a:avLst/>
          </a:prstGeom>
        </p:spPr>
      </p:pic>
      <p:sp>
        <p:nvSpPr>
          <p:cNvPr id="5" name="TextBox 5"/>
          <p:cNvSpPr txBox="1"/>
          <p:nvPr/>
        </p:nvSpPr>
        <p:spPr>
          <a:xfrm>
            <a:off x="2429526" y="2314885"/>
            <a:ext cx="13428947" cy="1141368"/>
          </a:xfrm>
          <a:prstGeom prst="rect">
            <a:avLst/>
          </a:prstGeom>
        </p:spPr>
        <p:txBody>
          <a:bodyPr lIns="0" tIns="0" rIns="0" bIns="0" rtlCol="0" anchor="t">
            <a:spAutoFit/>
          </a:bodyPr>
          <a:lstStyle/>
          <a:p>
            <a:pPr algn="ctr">
              <a:lnSpc>
                <a:spcPts val="8500"/>
              </a:lnSpc>
            </a:pPr>
            <a:r>
              <a:rPr lang="en-US" sz="8500">
                <a:solidFill>
                  <a:srgbClr val="222222"/>
                </a:solidFill>
                <a:latin typeface="HK Grotesk Bold Bold"/>
              </a:rPr>
              <a:t>Our solution (III)</a:t>
            </a:r>
          </a:p>
        </p:txBody>
      </p:sp>
      <p:sp>
        <p:nvSpPr>
          <p:cNvPr id="6" name="TextBox 6"/>
          <p:cNvSpPr txBox="1"/>
          <p:nvPr/>
        </p:nvSpPr>
        <p:spPr>
          <a:xfrm>
            <a:off x="3295055" y="5939379"/>
            <a:ext cx="1083835" cy="802133"/>
          </a:xfrm>
          <a:prstGeom prst="rect">
            <a:avLst/>
          </a:prstGeom>
        </p:spPr>
        <p:txBody>
          <a:bodyPr lIns="0" tIns="0" rIns="0" bIns="0" rtlCol="0" anchor="t">
            <a:spAutoFit/>
          </a:bodyPr>
          <a:lstStyle/>
          <a:p>
            <a:pPr>
              <a:lnSpc>
                <a:spcPts val="6000"/>
              </a:lnSpc>
            </a:pPr>
            <a:r>
              <a:rPr lang="en-US" sz="6000">
                <a:solidFill>
                  <a:srgbClr val="61EF91"/>
                </a:solidFill>
                <a:latin typeface="HK Grotesk Bold Bold"/>
              </a:rPr>
              <a:t>3</a:t>
            </a:r>
          </a:p>
        </p:txBody>
      </p:sp>
      <p:grpSp>
        <p:nvGrpSpPr>
          <p:cNvPr id="7" name="Group 7"/>
          <p:cNvGrpSpPr/>
          <p:nvPr/>
        </p:nvGrpSpPr>
        <p:grpSpPr>
          <a:xfrm>
            <a:off x="4139532" y="5143500"/>
            <a:ext cx="6774116" cy="1879540"/>
            <a:chOff x="0" y="0"/>
            <a:chExt cx="9032155" cy="2506054"/>
          </a:xfrm>
        </p:grpSpPr>
        <p:sp>
          <p:nvSpPr>
            <p:cNvPr id="8" name="TextBox 8"/>
            <p:cNvSpPr txBox="1"/>
            <p:nvPr/>
          </p:nvSpPr>
          <p:spPr>
            <a:xfrm>
              <a:off x="0" y="19050"/>
              <a:ext cx="9032155" cy="577870"/>
            </a:xfrm>
            <a:prstGeom prst="rect">
              <a:avLst/>
            </a:prstGeom>
          </p:spPr>
          <p:txBody>
            <a:bodyPr lIns="0" tIns="0" rIns="0" bIns="0" rtlCol="0" anchor="t">
              <a:spAutoFit/>
            </a:bodyPr>
            <a:lstStyle/>
            <a:p>
              <a:pPr>
                <a:lnSpc>
                  <a:spcPts val="3300"/>
                </a:lnSpc>
              </a:pPr>
              <a:r>
                <a:rPr lang="en-US" sz="3000">
                  <a:solidFill>
                    <a:srgbClr val="222222"/>
                  </a:solidFill>
                  <a:latin typeface="HK Grotesk Bold Bold"/>
                </a:rPr>
                <a:t>Battery saving &amp; context awareness</a:t>
              </a:r>
            </a:p>
          </p:txBody>
        </p:sp>
        <p:sp>
          <p:nvSpPr>
            <p:cNvPr id="9" name="TextBox 9"/>
            <p:cNvSpPr txBox="1"/>
            <p:nvPr/>
          </p:nvSpPr>
          <p:spPr>
            <a:xfrm>
              <a:off x="0" y="881512"/>
              <a:ext cx="9032155" cy="16245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222222"/>
                  </a:solidFill>
                  <a:latin typeface="HK Grotesk Medium"/>
                </a:rPr>
                <a:t>Avoid internet connection to send data </a:t>
              </a:r>
            </a:p>
            <a:p>
              <a:pPr marL="539749" lvl="1" indent="-269875">
                <a:lnSpc>
                  <a:spcPts val="3249"/>
                </a:lnSpc>
                <a:buFont typeface="Arial"/>
                <a:buChar char="•"/>
              </a:pPr>
              <a:r>
                <a:rPr lang="en-US" sz="2499">
                  <a:solidFill>
                    <a:srgbClr val="222222"/>
                  </a:solidFill>
                  <a:latin typeface="HK Grotesk Medium"/>
                </a:rPr>
                <a:t>Stop sensors' data gathering when the athlete stops its activity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29526" y="1785476"/>
            <a:ext cx="13428947" cy="2209711"/>
          </a:xfrm>
          <a:prstGeom prst="rect">
            <a:avLst/>
          </a:prstGeom>
        </p:spPr>
        <p:txBody>
          <a:bodyPr lIns="0" tIns="0" rIns="0" bIns="0" rtlCol="0" anchor="t">
            <a:spAutoFit/>
          </a:bodyPr>
          <a:lstStyle/>
          <a:p>
            <a:pPr algn="ctr">
              <a:lnSpc>
                <a:spcPts val="8499"/>
              </a:lnSpc>
            </a:pPr>
            <a:r>
              <a:rPr lang="en-US" sz="8499">
                <a:solidFill>
                  <a:srgbClr val="222222"/>
                </a:solidFill>
                <a:latin typeface="HK Grotesk Bold Bold"/>
              </a:rPr>
              <a:t>2. Challenges and </a:t>
            </a:r>
          </a:p>
          <a:p>
            <a:pPr algn="ctr">
              <a:lnSpc>
                <a:spcPts val="8500"/>
              </a:lnSpc>
            </a:pPr>
            <a:r>
              <a:rPr lang="en-US" sz="8500">
                <a:solidFill>
                  <a:srgbClr val="222222"/>
                </a:solidFill>
                <a:latin typeface="HK Grotesk Bold Bold"/>
              </a:rPr>
              <a:t>Design Choices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249" y="1666046"/>
            <a:ext cx="2738498" cy="228664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18751" y="1666046"/>
            <a:ext cx="2738498" cy="22866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09675" y="1955432"/>
            <a:ext cx="1952404" cy="265934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139230">
            <a:off x="7544356" y="5185956"/>
            <a:ext cx="3511653" cy="2490081"/>
          </a:xfrm>
          <a:prstGeom prst="rect">
            <a:avLst/>
          </a:prstGeom>
        </p:spPr>
      </p:pic>
      <p:pic>
        <p:nvPicPr>
          <p:cNvPr id="4" name="Picture 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83490">
            <a:off x="9139248" y="8045488"/>
            <a:ext cx="1720111" cy="2425625"/>
          </a:xfrm>
          <a:prstGeom prst="rect">
            <a:avLst/>
          </a:prstGeom>
        </p:spPr>
      </p:pic>
      <p:pic>
        <p:nvPicPr>
          <p:cNvPr id="5" name="Picture 5"/>
          <p:cNvPicPr>
            <a:picLocks noChangeAspect="1"/>
          </p:cNvPicPr>
          <p:nvPr/>
        </p:nvPicPr>
        <p:blipFill>
          <a:blip r:embed="rId9"/>
          <a:srcRect/>
          <a:stretch>
            <a:fillRect/>
          </a:stretch>
        </p:blipFill>
        <p:spPr>
          <a:xfrm>
            <a:off x="6804300" y="395632"/>
            <a:ext cx="4679400" cy="1559800"/>
          </a:xfrm>
          <a:prstGeom prst="rect">
            <a:avLst/>
          </a:prstGeom>
        </p:spPr>
      </p:pic>
      <p:pic>
        <p:nvPicPr>
          <p:cNvPr id="6" name="Picture 6"/>
          <p:cNvPicPr>
            <a:picLocks noChangeAspect="1"/>
          </p:cNvPicPr>
          <p:nvPr/>
        </p:nvPicPr>
        <p:blipFill>
          <a:blip r:embed="rId10"/>
          <a:srcRect/>
          <a:stretch>
            <a:fillRect/>
          </a:stretch>
        </p:blipFill>
        <p:spPr>
          <a:xfrm>
            <a:off x="8477251" y="5432715"/>
            <a:ext cx="1333498" cy="1996564"/>
          </a:xfrm>
          <a:prstGeom prst="rect">
            <a:avLst/>
          </a:prstGeom>
        </p:spPr>
      </p:pic>
      <p:sp>
        <p:nvSpPr>
          <p:cNvPr id="7" name="TextBox 7"/>
          <p:cNvSpPr txBox="1"/>
          <p:nvPr/>
        </p:nvSpPr>
        <p:spPr>
          <a:xfrm>
            <a:off x="3036442" y="1123950"/>
            <a:ext cx="13567753" cy="3551221"/>
          </a:xfrm>
          <a:prstGeom prst="rect">
            <a:avLst/>
          </a:prstGeom>
        </p:spPr>
        <p:txBody>
          <a:bodyPr lIns="0" tIns="0" rIns="0" bIns="0" rtlCol="0" anchor="t">
            <a:spAutoFit/>
          </a:bodyPr>
          <a:lstStyle/>
          <a:p>
            <a:pPr algn="ctr">
              <a:lnSpc>
                <a:spcPts val="5521"/>
              </a:lnSpc>
            </a:pPr>
            <a:endParaRPr/>
          </a:p>
          <a:p>
            <a:pPr algn="ctr">
              <a:lnSpc>
                <a:spcPts val="5521"/>
              </a:lnSpc>
            </a:pPr>
            <a:endParaRPr/>
          </a:p>
          <a:p>
            <a:pPr>
              <a:lnSpc>
                <a:spcPts val="5521"/>
              </a:lnSpc>
            </a:pPr>
            <a:r>
              <a:rPr lang="en-US" sz="5521">
                <a:solidFill>
                  <a:srgbClr val="222222"/>
                </a:solidFill>
                <a:latin typeface="HK Grotesk Bold Bold"/>
              </a:rPr>
              <a:t>- Build a wearable application</a:t>
            </a:r>
          </a:p>
          <a:p>
            <a:pPr>
              <a:lnSpc>
                <a:spcPts val="5521"/>
              </a:lnSpc>
            </a:pPr>
            <a:r>
              <a:rPr lang="en-US" sz="5521">
                <a:solidFill>
                  <a:srgbClr val="222222"/>
                </a:solidFill>
                <a:latin typeface="HK Grotesk Bold Bold"/>
              </a:rPr>
              <a:t>- Exploiting a star topology network </a:t>
            </a:r>
          </a:p>
          <a:p>
            <a:pPr>
              <a:lnSpc>
                <a:spcPts val="5521"/>
              </a:lnSpc>
            </a:pPr>
            <a:r>
              <a:rPr lang="en-US" sz="5521">
                <a:solidFill>
                  <a:srgbClr val="222222"/>
                </a:solidFill>
                <a:latin typeface="HK Grotesk Bold Bold"/>
              </a:rPr>
              <a:t>- Real-time monitoring of athletes' activity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4328D84F5267B4CADC2DCE1123790B1" ma:contentTypeVersion="10" ma:contentTypeDescription="Creare un nuovo documento." ma:contentTypeScope="" ma:versionID="5094e8f65a01666f9f86a82fae39ffac">
  <xsd:schema xmlns:xsd="http://www.w3.org/2001/XMLSchema" xmlns:xs="http://www.w3.org/2001/XMLSchema" xmlns:p="http://schemas.microsoft.com/office/2006/metadata/properties" xmlns:ns2="e0f5a955-4a0e-45c0-9880-80fc661a2be5" xmlns:ns3="51d400fc-5cb7-4db2-bec3-d09ba78d2eda" targetNamespace="http://schemas.microsoft.com/office/2006/metadata/properties" ma:root="true" ma:fieldsID="820fa72ef3bc23cb5df34abd4079b30f" ns2:_="" ns3:_="">
    <xsd:import namespace="e0f5a955-4a0e-45c0-9880-80fc661a2be5"/>
    <xsd:import namespace="51d400fc-5cb7-4db2-bec3-d09ba78d2ed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f5a955-4a0e-45c0-9880-80fc661a2b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4916a575-a2c4-47fb-bb3c-b06084ed581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d400fc-5cb7-4db2-bec3-d09ba78d2ed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e138416-0547-4af3-a32a-0b53042deea1}" ma:internalName="TaxCatchAll" ma:showField="CatchAllData" ma:web="51d400fc-5cb7-4db2-bec3-d09ba78d2e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1d400fc-5cb7-4db2-bec3-d09ba78d2eda" xsi:nil="true"/>
    <lcf76f155ced4ddcb4097134ff3c332f xmlns="e0f5a955-4a0e-45c0-9880-80fc661a2be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5F69602-23D4-400B-B3C4-2A01EDF39117}"/>
</file>

<file path=customXml/itemProps2.xml><?xml version="1.0" encoding="utf-8"?>
<ds:datastoreItem xmlns:ds="http://schemas.openxmlformats.org/officeDocument/2006/customXml" ds:itemID="{E92FFB36-4CA7-4755-9360-15EE900649DB}"/>
</file>

<file path=customXml/itemProps3.xml><?xml version="1.0" encoding="utf-8"?>
<ds:datastoreItem xmlns:ds="http://schemas.openxmlformats.org/officeDocument/2006/customXml" ds:itemID="{91BB92F7-D078-415A-ADC1-E89ABCF81FE5}"/>
</file>

<file path=docProps/app.xml><?xml version="1.0" encoding="utf-8"?>
<Properties xmlns="http://schemas.openxmlformats.org/officeDocument/2006/extended-properties" xmlns:vt="http://schemas.openxmlformats.org/officeDocument/2006/docPropsVTypes">
  <TotalTime>32</TotalTime>
  <Words>1632</Words>
  <Application>Microsoft Office PowerPoint</Application>
  <PresentationFormat>Personalizzato</PresentationFormat>
  <Paragraphs>227</Paragraphs>
  <Slides>29</Slides>
  <Notes>10</Notes>
  <HiddenSlides>0</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29</vt:i4>
      </vt:variant>
    </vt:vector>
  </HeadingPairs>
  <TitlesOfParts>
    <vt:vector size="43" baseType="lpstr">
      <vt:lpstr>HK Grotesk Light</vt:lpstr>
      <vt:lpstr>Open Sans Bold</vt:lpstr>
      <vt:lpstr>HK Grotesk Medium</vt:lpstr>
      <vt:lpstr>Open Sans Light</vt:lpstr>
      <vt:lpstr>Calibri</vt:lpstr>
      <vt:lpstr>Arial</vt:lpstr>
      <vt:lpstr>Open Sans</vt:lpstr>
      <vt:lpstr>Open Sans Bold Italics</vt:lpstr>
      <vt:lpstr>HK Grotesk Bold Bold</vt:lpstr>
      <vt:lpstr>HK Grotesk Light Bold</vt:lpstr>
      <vt:lpstr>HK Grotesk Medium Bold</vt:lpstr>
      <vt:lpstr>Clear Sans Bold</vt:lpstr>
      <vt:lpstr>HK Grotesk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TrainAround</dc:title>
  <cp:lastModifiedBy>Enrico Nello</cp:lastModifiedBy>
  <cp:revision>6</cp:revision>
  <dcterms:created xsi:type="dcterms:W3CDTF">2006-08-16T00:00:00Z</dcterms:created>
  <dcterms:modified xsi:type="dcterms:W3CDTF">2022-06-01T15:30:31Z</dcterms:modified>
  <dc:identifier>DAFCLdAcnYI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0x01010064328D84F5267B4CADC2DCE1123790B1</vt:lpwstr>
  </property>
</Properties>
</file>